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4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25A76-7891-40AC-B003-C292484F1F53}" type="datetimeFigureOut">
              <a:rPr lang="en-US" smtClean="0"/>
              <a:t>6/6/2012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4C5C-9B08-4395-A2DE-EA77C1B68D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25A76-7891-40AC-B003-C292484F1F53}" type="datetimeFigureOut">
              <a:rPr lang="en-US" smtClean="0"/>
              <a:t>6/6/2012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4C5C-9B08-4395-A2DE-EA77C1B68D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25A76-7891-40AC-B003-C292484F1F53}" type="datetimeFigureOut">
              <a:rPr lang="en-US" smtClean="0"/>
              <a:t>6/6/2012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4C5C-9B08-4395-A2DE-EA77C1B68D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25A76-7891-40AC-B003-C292484F1F53}" type="datetimeFigureOut">
              <a:rPr lang="en-US" smtClean="0"/>
              <a:t>6/6/2012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4C5C-9B08-4395-A2DE-EA77C1B68D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25A76-7891-40AC-B003-C292484F1F53}" type="datetimeFigureOut">
              <a:rPr lang="en-US" smtClean="0"/>
              <a:t>6/6/2012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4C5C-9B08-4395-A2DE-EA77C1B68D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25A76-7891-40AC-B003-C292484F1F53}" type="datetimeFigureOut">
              <a:rPr lang="en-US" smtClean="0"/>
              <a:t>6/6/2012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4C5C-9B08-4395-A2DE-EA77C1B68D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25A76-7891-40AC-B003-C292484F1F53}" type="datetimeFigureOut">
              <a:rPr lang="en-US" smtClean="0"/>
              <a:t>6/6/2012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4C5C-9B08-4395-A2DE-EA77C1B68D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25A76-7891-40AC-B003-C292484F1F53}" type="datetimeFigureOut">
              <a:rPr lang="en-US" smtClean="0"/>
              <a:t>6/6/2012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4C5C-9B08-4395-A2DE-EA77C1B68D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25A76-7891-40AC-B003-C292484F1F53}" type="datetimeFigureOut">
              <a:rPr lang="en-US" smtClean="0"/>
              <a:t>6/6/2012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4C5C-9B08-4395-A2DE-EA77C1B68D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25A76-7891-40AC-B003-C292484F1F53}" type="datetimeFigureOut">
              <a:rPr lang="en-US" smtClean="0"/>
              <a:t>6/6/2012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4C5C-9B08-4395-A2DE-EA77C1B68D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25A76-7891-40AC-B003-C292484F1F53}" type="datetimeFigureOut">
              <a:rPr lang="en-US" smtClean="0"/>
              <a:t>6/6/2012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4C5C-9B08-4395-A2DE-EA77C1B68D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25A76-7891-40AC-B003-C292484F1F53}" type="datetimeFigureOut">
              <a:rPr lang="en-US" smtClean="0"/>
              <a:t>6/6/2012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A64C5C-9B08-4395-A2DE-EA77C1B68D1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Three Sector Social Problem-Solving: </a:t>
            </a:r>
            <a:br>
              <a:rPr lang="en-US" sz="3200" dirty="0" smtClean="0"/>
            </a:br>
            <a:r>
              <a:rPr lang="en-US" sz="3200" dirty="0" smtClean="0"/>
              <a:t>The Search for a Method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Mark H, Moore</a:t>
            </a:r>
          </a:p>
          <a:p>
            <a:r>
              <a:rPr lang="en-US" dirty="0" smtClean="0"/>
              <a:t>John F. Kennedy Lecture</a:t>
            </a:r>
          </a:p>
          <a:p>
            <a:r>
              <a:rPr lang="en-US" dirty="0" smtClean="0"/>
              <a:t>CMBO, </a:t>
            </a:r>
            <a:r>
              <a:rPr lang="en-US" dirty="0" err="1" smtClean="0"/>
              <a:t>TiasNimbus</a:t>
            </a:r>
            <a:r>
              <a:rPr lang="en-US" dirty="0" smtClean="0"/>
              <a:t> Business School</a:t>
            </a:r>
          </a:p>
          <a:p>
            <a:r>
              <a:rPr lang="en-US" dirty="0" smtClean="0"/>
              <a:t>June 6, 2012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3 Sector Social</a:t>
            </a:r>
            <a:br>
              <a:rPr lang="en-US" dirty="0" smtClean="0"/>
            </a:br>
            <a:r>
              <a:rPr lang="en-US" dirty="0" smtClean="0"/>
              <a:t>Problem Solving Domains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762000" y="1905000"/>
            <a:ext cx="6629400" cy="41910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162800" y="2209800"/>
            <a:ext cx="990600" cy="3581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3200" dirty="0" smtClean="0"/>
              <a:t>Social Problem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990600" y="2590800"/>
            <a:ext cx="441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Politics &amp; Government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990600" y="3733800"/>
            <a:ext cx="525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Voluntarism &amp; Non-Profit Orgs</a:t>
            </a:r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990600" y="4724400"/>
            <a:ext cx="502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Markets &amp; Commercial Firms</a:t>
            </a:r>
            <a:endParaRPr lang="en-US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6380202" y="2209800"/>
            <a:ext cx="553998" cy="3352800"/>
          </a:xfrm>
          <a:prstGeom prst="rect">
            <a:avLst/>
          </a:prstGeom>
          <a:noFill/>
          <a:ln w="38100">
            <a:solidFill>
              <a:srgbClr val="00B050"/>
            </a:solidFill>
            <a:prstDash val="dash"/>
          </a:ln>
        </p:spPr>
        <p:txBody>
          <a:bodyPr vert="vert" wrap="square" rtlCol="0">
            <a:spAutoFit/>
          </a:bodyPr>
          <a:lstStyle/>
          <a:p>
            <a:pPr algn="ctr"/>
            <a:r>
              <a:rPr lang="en-US" sz="2400" dirty="0" smtClean="0"/>
              <a:t>Hybrid Organizations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Public Aspects of Education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Public Financing and Regulation</a:t>
            </a:r>
          </a:p>
          <a:p>
            <a:endParaRPr lang="en-US" dirty="0"/>
          </a:p>
          <a:p>
            <a:r>
              <a:rPr lang="en-US" dirty="0" smtClean="0"/>
              <a:t>Collective Arbitration of Value</a:t>
            </a:r>
          </a:p>
          <a:p>
            <a:endParaRPr lang="en-US" dirty="0" smtClean="0"/>
          </a:p>
          <a:p>
            <a:r>
              <a:rPr lang="en-US" dirty="0" smtClean="0"/>
              <a:t>Production by Public Agencies</a:t>
            </a:r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Economic Theory of the Public Sector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Pure Public Goods</a:t>
            </a:r>
          </a:p>
          <a:p>
            <a:pPr lvl="1"/>
            <a:r>
              <a:rPr lang="en-US" dirty="0" smtClean="0"/>
              <a:t>Non-Excludability</a:t>
            </a:r>
          </a:p>
          <a:p>
            <a:pPr lvl="1"/>
            <a:r>
              <a:rPr lang="en-US" dirty="0" smtClean="0"/>
              <a:t>Non-Rival Consumption</a:t>
            </a:r>
          </a:p>
          <a:p>
            <a:pPr lvl="1"/>
            <a:endParaRPr lang="en-US" dirty="0"/>
          </a:p>
          <a:p>
            <a:r>
              <a:rPr lang="en-US" dirty="0" smtClean="0"/>
              <a:t>Externalities</a:t>
            </a:r>
          </a:p>
          <a:p>
            <a:pPr lvl="1"/>
            <a:r>
              <a:rPr lang="en-US" dirty="0" smtClean="0"/>
              <a:t>Positive</a:t>
            </a:r>
          </a:p>
          <a:p>
            <a:pPr lvl="1"/>
            <a:r>
              <a:rPr lang="en-US" dirty="0" smtClean="0"/>
              <a:t>Negative</a:t>
            </a:r>
          </a:p>
          <a:p>
            <a:endParaRPr lang="en-US" dirty="0"/>
          </a:p>
          <a:p>
            <a:r>
              <a:rPr lang="en-US" dirty="0" smtClean="0"/>
              <a:t>Merit Goods and Social Equity</a:t>
            </a:r>
          </a:p>
          <a:p>
            <a:pPr lvl="1"/>
            <a:r>
              <a:rPr lang="en-US" dirty="0" smtClean="0"/>
              <a:t>Third Party, Collective Interests in Production and Consumption</a:t>
            </a:r>
          </a:p>
          <a:p>
            <a:pPr lvl="1"/>
            <a:r>
              <a:rPr lang="en-US" dirty="0" smtClean="0"/>
              <a:t>Protecting Individual Substantive Rights</a:t>
            </a:r>
          </a:p>
          <a:p>
            <a:pPr lvl="1"/>
            <a:r>
              <a:rPr lang="en-US" dirty="0" smtClean="0"/>
              <a:t>Advancing Social Justice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Private Roles in Education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Private Suppliers of Educational Services</a:t>
            </a:r>
          </a:p>
          <a:p>
            <a:pPr lvl="1"/>
            <a:r>
              <a:rPr lang="en-US" dirty="0" smtClean="0"/>
              <a:t>Private Schools</a:t>
            </a:r>
          </a:p>
          <a:p>
            <a:pPr lvl="1"/>
            <a:r>
              <a:rPr lang="en-US" dirty="0" smtClean="0"/>
              <a:t>Parochial Schools</a:t>
            </a:r>
          </a:p>
          <a:p>
            <a:pPr lvl="1"/>
            <a:r>
              <a:rPr lang="en-US" dirty="0" smtClean="0"/>
              <a:t>Home Schooling</a:t>
            </a:r>
          </a:p>
          <a:p>
            <a:r>
              <a:rPr lang="en-US" dirty="0" smtClean="0"/>
              <a:t>Individual, Private Contributions to Educational Outcomes</a:t>
            </a:r>
          </a:p>
          <a:p>
            <a:pPr lvl="1"/>
            <a:r>
              <a:rPr lang="en-US" dirty="0" smtClean="0"/>
              <a:t>Client Co-Production of Individual Services</a:t>
            </a:r>
          </a:p>
          <a:p>
            <a:pPr lvl="1"/>
            <a:r>
              <a:rPr lang="en-US" dirty="0" smtClean="0"/>
              <a:t>Client Voice in Shaping Shared Services</a:t>
            </a:r>
          </a:p>
          <a:p>
            <a:r>
              <a:rPr lang="en-US" dirty="0" smtClean="0"/>
              <a:t>Educational Services Not in Schools</a:t>
            </a:r>
          </a:p>
          <a:p>
            <a:pPr lvl="1"/>
            <a:r>
              <a:rPr lang="en-US" dirty="0" smtClean="0"/>
              <a:t>The Influence of </a:t>
            </a:r>
          </a:p>
          <a:p>
            <a:r>
              <a:rPr lang="en-US" dirty="0" smtClean="0"/>
              <a:t>Markets and the Inputs to Educational Service Providers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The Search for a Method:</a:t>
            </a:r>
            <a:br>
              <a:rPr lang="en-US" sz="2800" dirty="0" smtClean="0"/>
            </a:br>
            <a:r>
              <a:rPr lang="en-US" sz="2800" dirty="0" smtClean="0"/>
              <a:t>Industrial Organization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1800" dirty="0" smtClean="0"/>
              <a:t>Definition: Consumer Need, Produce and Service</a:t>
            </a:r>
          </a:p>
          <a:p>
            <a:endParaRPr lang="en-US" sz="1800" dirty="0"/>
          </a:p>
          <a:p>
            <a:r>
              <a:rPr lang="en-US" sz="1800" dirty="0" smtClean="0"/>
              <a:t>Structure:</a:t>
            </a:r>
          </a:p>
          <a:p>
            <a:pPr lvl="1"/>
            <a:r>
              <a:rPr lang="en-US" sz="1800" dirty="0" smtClean="0"/>
              <a:t>Number/Types of Firms</a:t>
            </a:r>
          </a:p>
          <a:p>
            <a:pPr lvl="1"/>
            <a:r>
              <a:rPr lang="en-US" sz="1800" dirty="0" smtClean="0"/>
              <a:t>Government Regulatory Environment</a:t>
            </a:r>
          </a:p>
          <a:p>
            <a:pPr lvl="1"/>
            <a:r>
              <a:rPr lang="en-US" sz="1800" dirty="0" smtClean="0"/>
              <a:t>Market Environment</a:t>
            </a:r>
          </a:p>
          <a:p>
            <a:pPr>
              <a:buNone/>
            </a:pPr>
            <a:endParaRPr lang="en-US" sz="1800" dirty="0"/>
          </a:p>
          <a:p>
            <a:r>
              <a:rPr lang="en-US" sz="1800" dirty="0" smtClean="0"/>
              <a:t>Conduct</a:t>
            </a:r>
          </a:p>
          <a:p>
            <a:pPr lvl="1"/>
            <a:r>
              <a:rPr lang="en-US" sz="1800" dirty="0" smtClean="0"/>
              <a:t>Market Segmentation</a:t>
            </a:r>
          </a:p>
          <a:p>
            <a:pPr lvl="1"/>
            <a:r>
              <a:rPr lang="en-US" sz="1800" dirty="0" smtClean="0"/>
              <a:t>Organizational Strategies</a:t>
            </a:r>
          </a:p>
          <a:p>
            <a:pPr lvl="1"/>
            <a:r>
              <a:rPr lang="en-US" sz="1800" dirty="0" smtClean="0"/>
              <a:t>Production Processes</a:t>
            </a:r>
          </a:p>
          <a:p>
            <a:pPr lvl="1"/>
            <a:r>
              <a:rPr lang="en-US" sz="1800" dirty="0" smtClean="0"/>
              <a:t>Processes of Innovation and Diffusion</a:t>
            </a:r>
          </a:p>
          <a:p>
            <a:pPr>
              <a:buNone/>
            </a:pPr>
            <a:endParaRPr lang="en-US" sz="1800" dirty="0"/>
          </a:p>
          <a:p>
            <a:r>
              <a:rPr lang="en-US" sz="1800" dirty="0" smtClean="0"/>
              <a:t>Performance</a:t>
            </a:r>
          </a:p>
          <a:p>
            <a:pPr lvl="1"/>
            <a:r>
              <a:rPr lang="en-US" sz="1800" dirty="0" smtClean="0"/>
              <a:t>Profitability</a:t>
            </a:r>
          </a:p>
          <a:p>
            <a:pPr lvl="1"/>
            <a:r>
              <a:rPr lang="en-US" sz="1800" dirty="0" smtClean="0"/>
              <a:t>Productivity Increases</a:t>
            </a:r>
            <a:endParaRPr lang="en-US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Impact of Voluntary Sector/Hybrid Organizations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Independent Effects on Overall Industry Performance</a:t>
            </a:r>
          </a:p>
          <a:p>
            <a:endParaRPr lang="en-US" dirty="0"/>
          </a:p>
          <a:p>
            <a:r>
              <a:rPr lang="en-US" dirty="0" smtClean="0"/>
              <a:t>Impact on Production of Other Organizations in Industry</a:t>
            </a:r>
          </a:p>
          <a:p>
            <a:endParaRPr lang="en-US" dirty="0" smtClean="0"/>
          </a:p>
          <a:p>
            <a:r>
              <a:rPr lang="en-US" dirty="0" smtClean="0"/>
              <a:t>Impact on Social/Political Context </a:t>
            </a:r>
            <a:r>
              <a:rPr lang="en-US" smtClean="0"/>
              <a:t>of Industry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207</Words>
  <Application>Microsoft Office PowerPoint</Application>
  <PresentationFormat>On-screen Show (4:3)</PresentationFormat>
  <Paragraphs>67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Three Sector Social Problem-Solving:  The Search for a Method</vt:lpstr>
      <vt:lpstr>3 Sector Social Problem Solving Domains</vt:lpstr>
      <vt:lpstr>Public Aspects of Education</vt:lpstr>
      <vt:lpstr>Economic Theory of the Public Sector</vt:lpstr>
      <vt:lpstr>Private Roles in Education</vt:lpstr>
      <vt:lpstr>The Search for a Method: Industrial Organization</vt:lpstr>
      <vt:lpstr>Impact of Voluntary Sector/Hybrid Organizations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Three Sector Social Problem-Solving:  The Search for a Method</dc:title>
  <dc:creator>HKS</dc:creator>
  <cp:lastModifiedBy>HKS</cp:lastModifiedBy>
  <cp:revision>5</cp:revision>
  <dcterms:created xsi:type="dcterms:W3CDTF">2012-06-06T09:57:00Z</dcterms:created>
  <dcterms:modified xsi:type="dcterms:W3CDTF">2012-06-06T10:38:29Z</dcterms:modified>
</cp:coreProperties>
</file>