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5" r:id="rId19"/>
    <p:sldId id="276" r:id="rId20"/>
    <p:sldId id="278"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BE9A57-7FAE-4909-99C5-30694A9710D6}" type="doc">
      <dgm:prSet loTypeId="urn:microsoft.com/office/officeart/2005/8/layout/process1" loCatId="process" qsTypeId="urn:microsoft.com/office/officeart/2005/8/quickstyle/simple1" qsCatId="simple" csTypeId="urn:microsoft.com/office/officeart/2005/8/colors/accent1_2" csCatId="accent1" phldr="1"/>
      <dgm:spPr/>
    </dgm:pt>
    <dgm:pt modelId="{D7184189-B85E-45B2-BDF3-0A8FBBD48A1A}">
      <dgm:prSet phldrT="[Text]" custT="1"/>
      <dgm:spPr/>
      <dgm:t>
        <a:bodyPr/>
        <a:lstStyle/>
        <a:p>
          <a:r>
            <a:rPr lang="en-US" sz="2400" b="1" dirty="0" smtClean="0"/>
            <a:t>Educational Suppliers:</a:t>
          </a:r>
        </a:p>
        <a:p>
          <a:r>
            <a:rPr lang="en-US" sz="1800" dirty="0" smtClean="0"/>
            <a:t>Public Schools</a:t>
          </a:r>
        </a:p>
        <a:p>
          <a:r>
            <a:rPr lang="en-US" sz="1800" dirty="0" smtClean="0"/>
            <a:t>Charter Schools</a:t>
          </a:r>
        </a:p>
        <a:p>
          <a:endParaRPr lang="en-US" sz="1800" dirty="0" smtClean="0"/>
        </a:p>
        <a:p>
          <a:r>
            <a:rPr lang="en-US" sz="1800" dirty="0" smtClean="0"/>
            <a:t>Parochial Schools</a:t>
          </a:r>
        </a:p>
        <a:p>
          <a:r>
            <a:rPr lang="en-US" sz="1800" dirty="0" smtClean="0"/>
            <a:t>Independent Private Schools</a:t>
          </a:r>
        </a:p>
        <a:p>
          <a:r>
            <a:rPr lang="en-US" sz="1800" dirty="0" smtClean="0"/>
            <a:t>Home Schooling</a:t>
          </a:r>
          <a:endParaRPr lang="en-US" sz="1800" dirty="0"/>
        </a:p>
      </dgm:t>
    </dgm:pt>
    <dgm:pt modelId="{060DC793-953D-4F05-A772-40B21524157F}" type="parTrans" cxnId="{2330561A-4DE6-4A10-B985-C992E748D000}">
      <dgm:prSet/>
      <dgm:spPr/>
    </dgm:pt>
    <dgm:pt modelId="{A1C049B7-1407-4745-B54D-FFF23AA0AF35}" type="sibTrans" cxnId="{2330561A-4DE6-4A10-B985-C992E748D000}">
      <dgm:prSet/>
      <dgm:spPr/>
      <dgm:t>
        <a:bodyPr/>
        <a:lstStyle/>
        <a:p>
          <a:endParaRPr lang="en-US" dirty="0"/>
        </a:p>
      </dgm:t>
    </dgm:pt>
    <dgm:pt modelId="{15BBB412-C188-4965-8763-14057B50E5D9}">
      <dgm:prSet phldrT="[Text]" custT="1"/>
      <dgm:spPr/>
      <dgm:t>
        <a:bodyPr/>
        <a:lstStyle/>
        <a:p>
          <a:r>
            <a:rPr lang="en-US" sz="2400" b="1" dirty="0" smtClean="0"/>
            <a:t>Learners:</a:t>
          </a:r>
        </a:p>
        <a:p>
          <a:r>
            <a:rPr lang="en-US" sz="1800" dirty="0" smtClean="0"/>
            <a:t>Those with Needs, Rights, and Wants (Regardless of Ability to Pay)</a:t>
          </a:r>
        </a:p>
        <a:p>
          <a:endParaRPr lang="en-US" sz="1800" dirty="0" smtClean="0"/>
        </a:p>
        <a:p>
          <a:r>
            <a:rPr lang="en-US" sz="1800" dirty="0" smtClean="0"/>
            <a:t>Those with Needs, Rights, and Wants (According to Ability and Willingness to Pay) </a:t>
          </a:r>
        </a:p>
        <a:p>
          <a:endParaRPr lang="en-US" sz="1800" dirty="0"/>
        </a:p>
      </dgm:t>
    </dgm:pt>
    <dgm:pt modelId="{A06E802F-D5BF-455C-AD77-115F65FEA5E1}" type="parTrans" cxnId="{D42458A3-4521-4BAF-B3A9-8D430A976BD3}">
      <dgm:prSet/>
      <dgm:spPr/>
    </dgm:pt>
    <dgm:pt modelId="{0D7C7B05-9F30-4D85-9203-A2C664D2CCEC}" type="sibTrans" cxnId="{D42458A3-4521-4BAF-B3A9-8D430A976BD3}">
      <dgm:prSet/>
      <dgm:spPr/>
      <dgm:t>
        <a:bodyPr/>
        <a:lstStyle/>
        <a:p>
          <a:endParaRPr lang="en-US"/>
        </a:p>
      </dgm:t>
    </dgm:pt>
    <dgm:pt modelId="{AB542A24-B0EC-4FEE-9D5B-64913DC7E526}" type="pres">
      <dgm:prSet presAssocID="{F4BE9A57-7FAE-4909-99C5-30694A9710D6}" presName="Name0" presStyleCnt="0">
        <dgm:presLayoutVars>
          <dgm:dir/>
          <dgm:resizeHandles val="exact"/>
        </dgm:presLayoutVars>
      </dgm:prSet>
      <dgm:spPr/>
    </dgm:pt>
    <dgm:pt modelId="{A089935D-F375-4EF0-BFCB-20AC2EE06498}" type="pres">
      <dgm:prSet presAssocID="{D7184189-B85E-45B2-BDF3-0A8FBBD48A1A}" presName="node" presStyleLbl="node1" presStyleIdx="0" presStyleCnt="2">
        <dgm:presLayoutVars>
          <dgm:bulletEnabled val="1"/>
        </dgm:presLayoutVars>
      </dgm:prSet>
      <dgm:spPr/>
      <dgm:t>
        <a:bodyPr/>
        <a:lstStyle/>
        <a:p>
          <a:endParaRPr lang="en-US"/>
        </a:p>
      </dgm:t>
    </dgm:pt>
    <dgm:pt modelId="{D044317F-B856-4024-ACFF-C449113DB463}" type="pres">
      <dgm:prSet presAssocID="{A1C049B7-1407-4745-B54D-FFF23AA0AF35}" presName="sibTrans" presStyleLbl="sibTrans2D1" presStyleIdx="0" presStyleCnt="1"/>
      <dgm:spPr/>
      <dgm:t>
        <a:bodyPr/>
        <a:lstStyle/>
        <a:p>
          <a:endParaRPr lang="en-US"/>
        </a:p>
      </dgm:t>
    </dgm:pt>
    <dgm:pt modelId="{4980DFA5-DBB0-44F2-80F1-4C749FD03A3C}" type="pres">
      <dgm:prSet presAssocID="{A1C049B7-1407-4745-B54D-FFF23AA0AF35}" presName="connectorText" presStyleLbl="sibTrans2D1" presStyleIdx="0" presStyleCnt="1"/>
      <dgm:spPr/>
      <dgm:t>
        <a:bodyPr/>
        <a:lstStyle/>
        <a:p>
          <a:endParaRPr lang="en-US"/>
        </a:p>
      </dgm:t>
    </dgm:pt>
    <dgm:pt modelId="{1A2532F7-83D7-48FD-91B1-AF2800FC6471}" type="pres">
      <dgm:prSet presAssocID="{15BBB412-C188-4965-8763-14057B50E5D9}" presName="node" presStyleLbl="node1" presStyleIdx="1" presStyleCnt="2">
        <dgm:presLayoutVars>
          <dgm:bulletEnabled val="1"/>
        </dgm:presLayoutVars>
      </dgm:prSet>
      <dgm:spPr/>
      <dgm:t>
        <a:bodyPr/>
        <a:lstStyle/>
        <a:p>
          <a:endParaRPr lang="en-US"/>
        </a:p>
      </dgm:t>
    </dgm:pt>
  </dgm:ptLst>
  <dgm:cxnLst>
    <dgm:cxn modelId="{9EA407C4-3475-42B9-A5E6-C5EEDDBE953A}" type="presOf" srcId="{A1C049B7-1407-4745-B54D-FFF23AA0AF35}" destId="{4980DFA5-DBB0-44F2-80F1-4C749FD03A3C}" srcOrd="1" destOrd="0" presId="urn:microsoft.com/office/officeart/2005/8/layout/process1"/>
    <dgm:cxn modelId="{2330561A-4DE6-4A10-B985-C992E748D000}" srcId="{F4BE9A57-7FAE-4909-99C5-30694A9710D6}" destId="{D7184189-B85E-45B2-BDF3-0A8FBBD48A1A}" srcOrd="0" destOrd="0" parTransId="{060DC793-953D-4F05-A772-40B21524157F}" sibTransId="{A1C049B7-1407-4745-B54D-FFF23AA0AF35}"/>
    <dgm:cxn modelId="{EE955A74-0DB2-45B7-9780-855CDB08E9DC}" type="presOf" srcId="{A1C049B7-1407-4745-B54D-FFF23AA0AF35}" destId="{D044317F-B856-4024-ACFF-C449113DB463}" srcOrd="0" destOrd="0" presId="urn:microsoft.com/office/officeart/2005/8/layout/process1"/>
    <dgm:cxn modelId="{D42458A3-4521-4BAF-B3A9-8D430A976BD3}" srcId="{F4BE9A57-7FAE-4909-99C5-30694A9710D6}" destId="{15BBB412-C188-4965-8763-14057B50E5D9}" srcOrd="1" destOrd="0" parTransId="{A06E802F-D5BF-455C-AD77-115F65FEA5E1}" sibTransId="{0D7C7B05-9F30-4D85-9203-A2C664D2CCEC}"/>
    <dgm:cxn modelId="{E53A4501-D7C1-4EB3-B636-253A4D0D54BA}" type="presOf" srcId="{15BBB412-C188-4965-8763-14057B50E5D9}" destId="{1A2532F7-83D7-48FD-91B1-AF2800FC6471}" srcOrd="0" destOrd="0" presId="urn:microsoft.com/office/officeart/2005/8/layout/process1"/>
    <dgm:cxn modelId="{F9A5DB8E-6400-4717-9419-B6C31CC0ED3E}" type="presOf" srcId="{D7184189-B85E-45B2-BDF3-0A8FBBD48A1A}" destId="{A089935D-F375-4EF0-BFCB-20AC2EE06498}" srcOrd="0" destOrd="0" presId="urn:microsoft.com/office/officeart/2005/8/layout/process1"/>
    <dgm:cxn modelId="{3B05329F-3A0A-4518-B9BE-F4C96A9D4D0A}" type="presOf" srcId="{F4BE9A57-7FAE-4909-99C5-30694A9710D6}" destId="{AB542A24-B0EC-4FEE-9D5B-64913DC7E526}" srcOrd="0" destOrd="0" presId="urn:microsoft.com/office/officeart/2005/8/layout/process1"/>
    <dgm:cxn modelId="{FED70D93-9353-48F1-BF1D-2E49FBFF3D46}" type="presParOf" srcId="{AB542A24-B0EC-4FEE-9D5B-64913DC7E526}" destId="{A089935D-F375-4EF0-BFCB-20AC2EE06498}" srcOrd="0" destOrd="0" presId="urn:microsoft.com/office/officeart/2005/8/layout/process1"/>
    <dgm:cxn modelId="{9723062E-57E3-477B-BAB7-E62389671458}" type="presParOf" srcId="{AB542A24-B0EC-4FEE-9D5B-64913DC7E526}" destId="{D044317F-B856-4024-ACFF-C449113DB463}" srcOrd="1" destOrd="0" presId="urn:microsoft.com/office/officeart/2005/8/layout/process1"/>
    <dgm:cxn modelId="{84D8B107-A151-432C-AB23-602E07194D9B}" type="presParOf" srcId="{D044317F-B856-4024-ACFF-C449113DB463}" destId="{4980DFA5-DBB0-44F2-80F1-4C749FD03A3C}" srcOrd="0" destOrd="0" presId="urn:microsoft.com/office/officeart/2005/8/layout/process1"/>
    <dgm:cxn modelId="{F1AE8BF8-C570-4182-9A25-C38F040A095A}" type="presParOf" srcId="{AB542A24-B0EC-4FEE-9D5B-64913DC7E526}" destId="{1A2532F7-83D7-48FD-91B1-AF2800FC6471}" srcOrd="2"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089935D-F375-4EF0-BFCB-20AC2EE06498}">
      <dsp:nvSpPr>
        <dsp:cNvPr id="0" name=""/>
        <dsp:cNvSpPr/>
      </dsp:nvSpPr>
      <dsp:spPr>
        <a:xfrm>
          <a:off x="1607" y="668315"/>
          <a:ext cx="3427660" cy="31893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Educational Suppliers:</a:t>
          </a:r>
        </a:p>
        <a:p>
          <a:pPr lvl="0" algn="ctr" defTabSz="1066800">
            <a:lnSpc>
              <a:spcPct val="90000"/>
            </a:lnSpc>
            <a:spcBef>
              <a:spcPct val="0"/>
            </a:spcBef>
            <a:spcAft>
              <a:spcPct val="35000"/>
            </a:spcAft>
          </a:pPr>
          <a:r>
            <a:rPr lang="en-US" sz="1800" kern="1200" dirty="0" smtClean="0"/>
            <a:t>Public Schools</a:t>
          </a:r>
        </a:p>
        <a:p>
          <a:pPr lvl="0" algn="ctr" defTabSz="1066800">
            <a:lnSpc>
              <a:spcPct val="90000"/>
            </a:lnSpc>
            <a:spcBef>
              <a:spcPct val="0"/>
            </a:spcBef>
            <a:spcAft>
              <a:spcPct val="35000"/>
            </a:spcAft>
          </a:pPr>
          <a:r>
            <a:rPr lang="en-US" sz="1800" kern="1200" dirty="0" smtClean="0"/>
            <a:t>Charter Schools</a:t>
          </a:r>
        </a:p>
        <a:p>
          <a:pPr lvl="0" algn="ctr" defTabSz="1066800">
            <a:lnSpc>
              <a:spcPct val="90000"/>
            </a:lnSpc>
            <a:spcBef>
              <a:spcPct val="0"/>
            </a:spcBef>
            <a:spcAft>
              <a:spcPct val="35000"/>
            </a:spcAft>
          </a:pPr>
          <a:endParaRPr lang="en-US" sz="1800" kern="1200" dirty="0" smtClean="0"/>
        </a:p>
        <a:p>
          <a:pPr lvl="0" algn="ctr" defTabSz="1066800">
            <a:lnSpc>
              <a:spcPct val="90000"/>
            </a:lnSpc>
            <a:spcBef>
              <a:spcPct val="0"/>
            </a:spcBef>
            <a:spcAft>
              <a:spcPct val="35000"/>
            </a:spcAft>
          </a:pPr>
          <a:r>
            <a:rPr lang="en-US" sz="1800" kern="1200" dirty="0" smtClean="0"/>
            <a:t>Parochial Schools</a:t>
          </a:r>
        </a:p>
        <a:p>
          <a:pPr lvl="0" algn="ctr" defTabSz="1066800">
            <a:lnSpc>
              <a:spcPct val="90000"/>
            </a:lnSpc>
            <a:spcBef>
              <a:spcPct val="0"/>
            </a:spcBef>
            <a:spcAft>
              <a:spcPct val="35000"/>
            </a:spcAft>
          </a:pPr>
          <a:r>
            <a:rPr lang="en-US" sz="1800" kern="1200" dirty="0" smtClean="0"/>
            <a:t>Independent Private Schools</a:t>
          </a:r>
        </a:p>
        <a:p>
          <a:pPr lvl="0" algn="ctr" defTabSz="1066800">
            <a:lnSpc>
              <a:spcPct val="90000"/>
            </a:lnSpc>
            <a:spcBef>
              <a:spcPct val="0"/>
            </a:spcBef>
            <a:spcAft>
              <a:spcPct val="35000"/>
            </a:spcAft>
          </a:pPr>
          <a:r>
            <a:rPr lang="en-US" sz="1800" kern="1200" dirty="0" smtClean="0"/>
            <a:t>Home Schooling</a:t>
          </a:r>
          <a:endParaRPr lang="en-US" sz="1800" kern="1200" dirty="0"/>
        </a:p>
      </dsp:txBody>
      <dsp:txXfrm>
        <a:off x="1607" y="668315"/>
        <a:ext cx="3427660" cy="3189331"/>
      </dsp:txXfrm>
    </dsp:sp>
    <dsp:sp modelId="{D044317F-B856-4024-ACFF-C449113DB463}">
      <dsp:nvSpPr>
        <dsp:cNvPr id="0" name=""/>
        <dsp:cNvSpPr/>
      </dsp:nvSpPr>
      <dsp:spPr>
        <a:xfrm>
          <a:off x="3772033" y="1837951"/>
          <a:ext cx="726664" cy="85005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n-US" sz="3600" kern="1200" dirty="0"/>
        </a:p>
      </dsp:txBody>
      <dsp:txXfrm>
        <a:off x="3772033" y="1837951"/>
        <a:ext cx="726664" cy="850059"/>
      </dsp:txXfrm>
    </dsp:sp>
    <dsp:sp modelId="{1A2532F7-83D7-48FD-91B1-AF2800FC6471}">
      <dsp:nvSpPr>
        <dsp:cNvPr id="0" name=""/>
        <dsp:cNvSpPr/>
      </dsp:nvSpPr>
      <dsp:spPr>
        <a:xfrm>
          <a:off x="4800332" y="668315"/>
          <a:ext cx="3427660" cy="31893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Learners:</a:t>
          </a:r>
        </a:p>
        <a:p>
          <a:pPr lvl="0" algn="ctr" defTabSz="1066800">
            <a:lnSpc>
              <a:spcPct val="90000"/>
            </a:lnSpc>
            <a:spcBef>
              <a:spcPct val="0"/>
            </a:spcBef>
            <a:spcAft>
              <a:spcPct val="35000"/>
            </a:spcAft>
          </a:pPr>
          <a:r>
            <a:rPr lang="en-US" sz="1800" kern="1200" dirty="0" smtClean="0"/>
            <a:t>Those with Needs, Rights, and Wants (Regardless of Ability to Pay)</a:t>
          </a:r>
        </a:p>
        <a:p>
          <a:pPr lvl="0" algn="ctr" defTabSz="1066800">
            <a:lnSpc>
              <a:spcPct val="90000"/>
            </a:lnSpc>
            <a:spcBef>
              <a:spcPct val="0"/>
            </a:spcBef>
            <a:spcAft>
              <a:spcPct val="35000"/>
            </a:spcAft>
          </a:pPr>
          <a:endParaRPr lang="en-US" sz="1800" kern="1200" dirty="0" smtClean="0"/>
        </a:p>
        <a:p>
          <a:pPr lvl="0" algn="ctr" defTabSz="1066800">
            <a:lnSpc>
              <a:spcPct val="90000"/>
            </a:lnSpc>
            <a:spcBef>
              <a:spcPct val="0"/>
            </a:spcBef>
            <a:spcAft>
              <a:spcPct val="35000"/>
            </a:spcAft>
          </a:pPr>
          <a:r>
            <a:rPr lang="en-US" sz="1800" kern="1200" dirty="0" smtClean="0"/>
            <a:t>Those with Needs, Rights, and Wants (According to Ability and Willingness to Pay) </a:t>
          </a:r>
        </a:p>
        <a:p>
          <a:pPr lvl="0" algn="ctr" defTabSz="1066800">
            <a:lnSpc>
              <a:spcPct val="90000"/>
            </a:lnSpc>
            <a:spcBef>
              <a:spcPct val="0"/>
            </a:spcBef>
            <a:spcAft>
              <a:spcPct val="35000"/>
            </a:spcAft>
          </a:pPr>
          <a:endParaRPr lang="en-US" sz="1800" kern="1200" dirty="0"/>
        </a:p>
      </dsp:txBody>
      <dsp:txXfrm>
        <a:off x="4800332" y="668315"/>
        <a:ext cx="3427660" cy="318933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5C36EC-E6F0-4674-BC79-2A84FACEBD78}" type="datetimeFigureOut">
              <a:rPr lang="en-US" smtClean="0"/>
              <a:pPr/>
              <a:t>3/20/2012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CC050D-4F47-453F-8C7D-81C95C025EF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5C36EC-E6F0-4674-BC79-2A84FACEBD78}" type="datetimeFigureOut">
              <a:rPr lang="en-US" smtClean="0"/>
              <a:pPr/>
              <a:t>3/20/2012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CC050D-4F47-453F-8C7D-81C95C025EF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5C36EC-E6F0-4674-BC79-2A84FACEBD78}" type="datetimeFigureOut">
              <a:rPr lang="en-US" smtClean="0"/>
              <a:pPr/>
              <a:t>3/20/2012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CC050D-4F47-453F-8C7D-81C95C025EF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5C36EC-E6F0-4674-BC79-2A84FACEBD78}" type="datetimeFigureOut">
              <a:rPr lang="en-US" smtClean="0"/>
              <a:pPr/>
              <a:t>3/20/2012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CC050D-4F47-453F-8C7D-81C95C025EF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5C36EC-E6F0-4674-BC79-2A84FACEBD78}" type="datetimeFigureOut">
              <a:rPr lang="en-US" smtClean="0"/>
              <a:pPr/>
              <a:t>3/20/2012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CC050D-4F47-453F-8C7D-81C95C025EF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5C36EC-E6F0-4674-BC79-2A84FACEBD78}" type="datetimeFigureOut">
              <a:rPr lang="en-US" smtClean="0"/>
              <a:pPr/>
              <a:t>3/20/2012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CC050D-4F47-453F-8C7D-81C95C025EF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5C36EC-E6F0-4674-BC79-2A84FACEBD78}" type="datetimeFigureOut">
              <a:rPr lang="en-US" smtClean="0"/>
              <a:pPr/>
              <a:t>3/20/2012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8CC050D-4F47-453F-8C7D-81C95C025EF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5C36EC-E6F0-4674-BC79-2A84FACEBD78}" type="datetimeFigureOut">
              <a:rPr lang="en-US" smtClean="0"/>
              <a:pPr/>
              <a:t>3/20/2012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CC050D-4F47-453F-8C7D-81C95C025EF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C36EC-E6F0-4674-BC79-2A84FACEBD78}" type="datetimeFigureOut">
              <a:rPr lang="en-US" smtClean="0"/>
              <a:pPr/>
              <a:t>3/20/2012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8CC050D-4F47-453F-8C7D-81C95C025EF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5C36EC-E6F0-4674-BC79-2A84FACEBD78}" type="datetimeFigureOut">
              <a:rPr lang="en-US" smtClean="0"/>
              <a:pPr/>
              <a:t>3/20/2012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CC050D-4F47-453F-8C7D-81C95C025EF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5C36EC-E6F0-4674-BC79-2A84FACEBD78}" type="datetimeFigureOut">
              <a:rPr lang="en-US" smtClean="0"/>
              <a:pPr/>
              <a:t>3/20/2012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CC050D-4F47-453F-8C7D-81C95C025EF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C36EC-E6F0-4674-BC79-2A84FACEBD78}" type="datetimeFigureOut">
              <a:rPr lang="en-US" smtClean="0"/>
              <a:pPr/>
              <a:t>3/20/2012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CC050D-4F47-453F-8C7D-81C95C025EF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K-12 System:</a:t>
            </a:r>
            <a:br>
              <a:rPr lang="en-US" dirty="0" smtClean="0"/>
            </a:br>
            <a:r>
              <a:rPr lang="en-US" dirty="0" smtClean="0"/>
              <a:t>A Schematic Overview</a:t>
            </a:r>
            <a:endParaRPr lang="en-US" dirty="0"/>
          </a:p>
        </p:txBody>
      </p:sp>
      <p:sp>
        <p:nvSpPr>
          <p:cNvPr id="3" name="Subtitle 2"/>
          <p:cNvSpPr>
            <a:spLocks noGrp="1"/>
          </p:cNvSpPr>
          <p:nvPr>
            <p:ph type="subTitle" idx="1"/>
          </p:nvPr>
        </p:nvSpPr>
        <p:spPr/>
        <p:txBody>
          <a:bodyPr/>
          <a:lstStyle/>
          <a:p>
            <a:endParaRPr lang="en-US" dirty="0" smtClean="0"/>
          </a:p>
          <a:p>
            <a:r>
              <a:rPr lang="en-US" dirty="0" smtClean="0"/>
              <a:t>Production Processes, Governance, </a:t>
            </a:r>
            <a:r>
              <a:rPr lang="en-US" smtClean="0"/>
              <a:t>and Accountability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Implications of More Complex View of Educational Supplier/Production System</a:t>
            </a:r>
            <a:endParaRPr lang="en-US" sz="3200" dirty="0"/>
          </a:p>
        </p:txBody>
      </p:sp>
      <p:sp>
        <p:nvSpPr>
          <p:cNvPr id="3" name="Content Placeholder 2"/>
          <p:cNvSpPr>
            <a:spLocks noGrp="1"/>
          </p:cNvSpPr>
          <p:nvPr>
            <p:ph idx="1"/>
          </p:nvPr>
        </p:nvSpPr>
        <p:spPr/>
        <p:txBody>
          <a:bodyPr>
            <a:normAutofit/>
          </a:bodyPr>
          <a:lstStyle/>
          <a:p>
            <a:r>
              <a:rPr lang="en-US" sz="1600" dirty="0" smtClean="0"/>
              <a:t>Schools (as structural units) operate in the midst of other </a:t>
            </a:r>
            <a:r>
              <a:rPr lang="en-US" sz="1600" dirty="0" smtClean="0"/>
              <a:t>social structures </a:t>
            </a:r>
            <a:r>
              <a:rPr lang="en-US" sz="1600" dirty="0" smtClean="0"/>
              <a:t>and processes that affect their operations, and their ability to achieve results. </a:t>
            </a:r>
            <a:endParaRPr lang="en-US" sz="1600" dirty="0" smtClean="0"/>
          </a:p>
          <a:p>
            <a:pPr>
              <a:buNone/>
            </a:pPr>
            <a:endParaRPr lang="en-US" sz="1400" dirty="0" smtClean="0"/>
          </a:p>
          <a:p>
            <a:pPr lvl="1"/>
            <a:r>
              <a:rPr lang="en-US" sz="1400" dirty="0" smtClean="0"/>
              <a:t>Choices as to methods for engaging learners may be limited by </a:t>
            </a:r>
            <a:r>
              <a:rPr lang="en-US" sz="1400" dirty="0" smtClean="0"/>
              <a:t>suppliers</a:t>
            </a:r>
          </a:p>
          <a:p>
            <a:pPr>
              <a:buNone/>
            </a:pPr>
            <a:endParaRPr lang="en-US" sz="1400" dirty="0" smtClean="0"/>
          </a:p>
          <a:p>
            <a:pPr lvl="1"/>
            <a:r>
              <a:rPr lang="en-US" sz="1400" dirty="0" smtClean="0"/>
              <a:t>Potential to achieve may be limited by cumulative impact of what has come </a:t>
            </a:r>
            <a:r>
              <a:rPr lang="en-US" sz="1400" dirty="0" smtClean="0"/>
              <a:t>before</a:t>
            </a:r>
          </a:p>
          <a:p>
            <a:pPr>
              <a:buNone/>
            </a:pPr>
            <a:r>
              <a:rPr lang="en-US" sz="1400" dirty="0" smtClean="0"/>
              <a:t> </a:t>
            </a:r>
            <a:endParaRPr lang="en-US" sz="1400" dirty="0" smtClean="0"/>
          </a:p>
          <a:p>
            <a:pPr lvl="1"/>
            <a:r>
              <a:rPr lang="en-US" sz="1400" dirty="0" smtClean="0"/>
              <a:t>Ability to achieve results may be helped or hindered by other structures and processes that competing for the attention and commitment of learners, and help or hurt school goals. </a:t>
            </a:r>
            <a:endParaRPr lang="en-US" sz="1400" dirty="0" smtClean="0"/>
          </a:p>
          <a:p>
            <a:pPr lvl="1">
              <a:buNone/>
            </a:pPr>
            <a:endParaRPr lang="en-US" sz="1400" dirty="0" smtClean="0"/>
          </a:p>
          <a:p>
            <a:r>
              <a:rPr lang="en-US" sz="1600" dirty="0" smtClean="0"/>
              <a:t>External structures and processes are only imperfectly under the control of schools</a:t>
            </a:r>
            <a:r>
              <a:rPr lang="en-US" sz="1600" dirty="0" smtClean="0"/>
              <a:t>.</a:t>
            </a:r>
          </a:p>
          <a:p>
            <a:pPr>
              <a:buNone/>
            </a:pPr>
            <a:endParaRPr lang="en-US" sz="1400" dirty="0" smtClean="0"/>
          </a:p>
          <a:p>
            <a:pPr lvl="1"/>
            <a:r>
              <a:rPr lang="en-US" sz="1400" dirty="0" smtClean="0"/>
              <a:t>Schools may be controlled by other structures and forces, and restrained from challenging them</a:t>
            </a:r>
          </a:p>
          <a:p>
            <a:pPr lvl="1"/>
            <a:r>
              <a:rPr lang="en-US" sz="1400" dirty="0" smtClean="0"/>
              <a:t>Can seek to influence these other factors either from inside or outside school </a:t>
            </a:r>
            <a:endParaRPr lang="en-US" sz="1400" dirty="0" smtClean="0"/>
          </a:p>
          <a:p>
            <a:pPr lvl="1">
              <a:buNone/>
            </a:pPr>
            <a:endParaRPr lang="en-US" sz="1400" dirty="0" smtClean="0"/>
          </a:p>
          <a:p>
            <a:r>
              <a:rPr lang="en-US" sz="1600" dirty="0" smtClean="0"/>
              <a:t>NOTA BENE: not different from medical practices/hospitals; child protective services; job placement programs; or police and juvenile justice system</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Governance of K-12 </a:t>
            </a:r>
            <a:r>
              <a:rPr lang="en-US" sz="2800" dirty="0" smtClean="0"/>
              <a:t>System:</a:t>
            </a:r>
            <a:br>
              <a:rPr lang="en-US" sz="2800" dirty="0" smtClean="0"/>
            </a:br>
            <a:r>
              <a:rPr lang="en-US" sz="2800" dirty="0" smtClean="0"/>
              <a:t>U</a:t>
            </a:r>
            <a:r>
              <a:rPr lang="en-US" sz="2800" dirty="0" smtClean="0"/>
              <a:t>ses of Authority To Shape Structure and Conduct of Schools</a:t>
            </a:r>
            <a:endParaRPr lang="en-US" sz="2800" dirty="0"/>
          </a:p>
        </p:txBody>
      </p:sp>
      <p:sp>
        <p:nvSpPr>
          <p:cNvPr id="3" name="Content Placeholder 2"/>
          <p:cNvSpPr>
            <a:spLocks noGrp="1"/>
          </p:cNvSpPr>
          <p:nvPr>
            <p:ph idx="1"/>
          </p:nvPr>
        </p:nvSpPr>
        <p:spPr>
          <a:xfrm>
            <a:off x="457200" y="1295400"/>
            <a:ext cx="8229600" cy="5105400"/>
          </a:xfrm>
        </p:spPr>
        <p:txBody>
          <a:bodyPr>
            <a:noAutofit/>
          </a:bodyPr>
          <a:lstStyle/>
          <a:p>
            <a:r>
              <a:rPr lang="en-US" sz="1050" dirty="0" smtClean="0"/>
              <a:t>The Idea of Governance: </a:t>
            </a:r>
            <a:endParaRPr lang="en-US" sz="1050" dirty="0" smtClean="0"/>
          </a:p>
          <a:p>
            <a:pPr lvl="1"/>
            <a:r>
              <a:rPr lang="en-US" sz="1050" dirty="0" smtClean="0"/>
              <a:t>Formal Structure Having Authority Over Social Actors and Purposes of its Own</a:t>
            </a:r>
          </a:p>
          <a:p>
            <a:pPr lvl="1"/>
            <a:r>
              <a:rPr lang="en-US" sz="1050" dirty="0" smtClean="0"/>
              <a:t>Formal Structure Allocating Rights and Responsibilities to Other Actors and Settling Disputes, but no Substantive Purposes</a:t>
            </a:r>
          </a:p>
          <a:p>
            <a:pPr lvl="1"/>
            <a:r>
              <a:rPr lang="en-US" sz="1050" dirty="0" smtClean="0"/>
              <a:t>Impersonal Forces Reliably and Predictably Shaping Performance of a Social System</a:t>
            </a:r>
            <a:endParaRPr lang="en-US" sz="1050" dirty="0" smtClean="0"/>
          </a:p>
          <a:p>
            <a:pPr>
              <a:buNone/>
            </a:pPr>
            <a:endParaRPr lang="en-US" sz="1050" dirty="0" smtClean="0"/>
          </a:p>
          <a:p>
            <a:r>
              <a:rPr lang="en-US" sz="1050" dirty="0" smtClean="0"/>
              <a:t>Two Different Levels of Governance:</a:t>
            </a:r>
          </a:p>
          <a:p>
            <a:pPr lvl="1"/>
            <a:r>
              <a:rPr lang="en-US" sz="1050" dirty="0" smtClean="0"/>
              <a:t>Social Level Governance</a:t>
            </a:r>
          </a:p>
          <a:p>
            <a:pPr lvl="1"/>
            <a:r>
              <a:rPr lang="en-US" sz="1050" dirty="0" smtClean="0"/>
              <a:t>Firm Level Governance</a:t>
            </a:r>
          </a:p>
          <a:p>
            <a:pPr lvl="1">
              <a:buNone/>
            </a:pPr>
            <a:endParaRPr lang="en-US" sz="1050" dirty="0" smtClean="0"/>
          </a:p>
          <a:p>
            <a:r>
              <a:rPr lang="en-US" sz="1050" dirty="0" smtClean="0"/>
              <a:t>Social Level Governance: </a:t>
            </a:r>
            <a:r>
              <a:rPr lang="en-US" sz="1050" dirty="0" smtClean="0"/>
              <a:t>Use of Formal Government Authority to Shape Structure and Conduct of System</a:t>
            </a:r>
            <a:endParaRPr lang="en-US" sz="1050" dirty="0" smtClean="0"/>
          </a:p>
          <a:p>
            <a:pPr lvl="1"/>
            <a:r>
              <a:rPr lang="en-US" sz="1050" dirty="0" smtClean="0"/>
              <a:t>Distribute Rights and Responsibilities to </a:t>
            </a:r>
            <a:r>
              <a:rPr lang="en-US" sz="1050" dirty="0" smtClean="0"/>
              <a:t>Actors</a:t>
            </a:r>
            <a:r>
              <a:rPr lang="en-US" sz="1050" dirty="0" smtClean="0"/>
              <a:t> </a:t>
            </a:r>
            <a:r>
              <a:rPr lang="en-US" sz="1050" dirty="0" smtClean="0"/>
              <a:t>involved in Market </a:t>
            </a:r>
            <a:r>
              <a:rPr lang="en-US" sz="1050" dirty="0" smtClean="0"/>
              <a:t>or Social </a:t>
            </a:r>
            <a:r>
              <a:rPr lang="en-US" sz="1050" dirty="0" smtClean="0"/>
              <a:t>Production </a:t>
            </a:r>
            <a:r>
              <a:rPr lang="en-US" sz="1050" dirty="0" smtClean="0"/>
              <a:t>System</a:t>
            </a:r>
            <a:endParaRPr lang="en-US" sz="1050" dirty="0" smtClean="0"/>
          </a:p>
          <a:p>
            <a:pPr lvl="1"/>
            <a:r>
              <a:rPr lang="en-US" sz="1050" dirty="0" smtClean="0"/>
              <a:t>Insist on Development and Publication of </a:t>
            </a:r>
            <a:r>
              <a:rPr lang="en-US" sz="1050" dirty="0" smtClean="0"/>
              <a:t>Information to Allow </a:t>
            </a:r>
            <a:endParaRPr lang="en-US" sz="1050" dirty="0" smtClean="0"/>
          </a:p>
          <a:p>
            <a:pPr lvl="1"/>
            <a:r>
              <a:rPr lang="en-US" sz="1050" dirty="0" smtClean="0"/>
              <a:t>Referee Disputes Enforce Rules</a:t>
            </a:r>
          </a:p>
          <a:p>
            <a:pPr lvl="1">
              <a:buNone/>
            </a:pPr>
            <a:endParaRPr lang="en-US" sz="1050" dirty="0" smtClean="0"/>
          </a:p>
          <a:p>
            <a:pPr lvl="1"/>
            <a:r>
              <a:rPr lang="en-US" sz="1050" dirty="0" smtClean="0"/>
              <a:t>Articulate Substantive Purposes to Be Achieved</a:t>
            </a:r>
          </a:p>
          <a:p>
            <a:pPr lvl="1"/>
            <a:r>
              <a:rPr lang="en-US" sz="1050" dirty="0" smtClean="0"/>
              <a:t>Use Authority and Money to Pursue Purposes Indirectly or Directly</a:t>
            </a:r>
          </a:p>
          <a:p>
            <a:pPr lvl="1"/>
            <a:r>
              <a:rPr lang="en-US" sz="1050" dirty="0" smtClean="0"/>
              <a:t>Call Social Actors to Account for Performance</a:t>
            </a:r>
          </a:p>
          <a:p>
            <a:pPr lvl="1">
              <a:buNone/>
            </a:pPr>
            <a:endParaRPr lang="en-US" sz="1050" dirty="0" smtClean="0"/>
          </a:p>
          <a:p>
            <a:r>
              <a:rPr lang="en-US" sz="1050" dirty="0" smtClean="0"/>
              <a:t>Firm Level Governance</a:t>
            </a:r>
          </a:p>
          <a:p>
            <a:pPr lvl="1"/>
            <a:r>
              <a:rPr lang="en-US" sz="1050" dirty="0" smtClean="0"/>
              <a:t>Authorization/Identity/Ownership</a:t>
            </a:r>
          </a:p>
          <a:p>
            <a:pPr lvl="1"/>
            <a:r>
              <a:rPr lang="en-US" sz="1050" dirty="0" smtClean="0"/>
              <a:t>Operational Control</a:t>
            </a:r>
          </a:p>
          <a:p>
            <a:pPr lvl="1"/>
            <a:r>
              <a:rPr lang="en-US" sz="1050" dirty="0" smtClean="0"/>
              <a:t>Accountability and Liability</a:t>
            </a:r>
          </a:p>
          <a:p>
            <a:endParaRPr lang="en-US" sz="1050" dirty="0" smtClean="0"/>
          </a:p>
          <a:p>
            <a:r>
              <a:rPr lang="en-US" sz="1050" dirty="0" smtClean="0"/>
              <a:t>Government Acts as both Social </a:t>
            </a:r>
            <a:r>
              <a:rPr lang="en-US" sz="1050" dirty="0" smtClean="0"/>
              <a:t>Level and </a:t>
            </a:r>
            <a:r>
              <a:rPr lang="en-US" sz="1050" dirty="0" smtClean="0"/>
              <a:t>as Firm Level Governor of Schools</a:t>
            </a:r>
          </a:p>
          <a:p>
            <a:endParaRPr lang="en-US" sz="1050" dirty="0"/>
          </a:p>
          <a:p>
            <a:r>
              <a:rPr lang="en-US" sz="1050" dirty="0" smtClean="0"/>
              <a:t>Government is Not a Monolith: Different Levels, Different Branches</a:t>
            </a:r>
          </a:p>
          <a:p>
            <a:pPr lvl="1"/>
            <a:endParaRPr lang="en-US" sz="1200" dirty="0" smtClean="0"/>
          </a:p>
          <a:p>
            <a:pPr lvl="1"/>
            <a:endParaRPr lang="en-US" sz="1200" dirty="0" smtClean="0"/>
          </a:p>
          <a:p>
            <a:pPr lvl="1"/>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History of Government </a:t>
            </a:r>
            <a:r>
              <a:rPr lang="en-US" sz="3200" dirty="0" smtClean="0"/>
              <a:t>as</a:t>
            </a:r>
            <a:br>
              <a:rPr lang="en-US" sz="3200" dirty="0" smtClean="0"/>
            </a:br>
            <a:r>
              <a:rPr lang="en-US" sz="3200" dirty="0" smtClean="0"/>
              <a:t> </a:t>
            </a:r>
            <a:r>
              <a:rPr lang="en-US" sz="3200" dirty="0" smtClean="0"/>
              <a:t>System Level Manager of K-12 System</a:t>
            </a:r>
            <a:endParaRPr lang="en-US" sz="3200" dirty="0"/>
          </a:p>
        </p:txBody>
      </p:sp>
      <p:sp>
        <p:nvSpPr>
          <p:cNvPr id="3" name="Content Placeholder 2"/>
          <p:cNvSpPr>
            <a:spLocks noGrp="1"/>
          </p:cNvSpPr>
          <p:nvPr>
            <p:ph idx="1"/>
          </p:nvPr>
        </p:nvSpPr>
        <p:spPr/>
        <p:txBody>
          <a:bodyPr>
            <a:normAutofit fontScale="92500" lnSpcReduction="20000"/>
          </a:bodyPr>
          <a:lstStyle/>
          <a:p>
            <a:r>
              <a:rPr lang="en-US" sz="2800" dirty="0" smtClean="0"/>
              <a:t>Early History: Creation </a:t>
            </a:r>
            <a:r>
              <a:rPr lang="en-US" sz="2800" dirty="0" smtClean="0"/>
              <a:t>of Rights and Responsibilities for Education at State Level in Constitutions and </a:t>
            </a:r>
            <a:r>
              <a:rPr lang="en-US" sz="2800" dirty="0" smtClean="0"/>
              <a:t>Law</a:t>
            </a:r>
          </a:p>
          <a:p>
            <a:pPr>
              <a:buNone/>
            </a:pPr>
            <a:endParaRPr lang="en-US" sz="2800" dirty="0" smtClean="0"/>
          </a:p>
          <a:p>
            <a:r>
              <a:rPr lang="en-US" sz="2800" dirty="0" smtClean="0"/>
              <a:t>Late 1800’s/Early 1900’s: </a:t>
            </a:r>
          </a:p>
          <a:p>
            <a:pPr lvl="1"/>
            <a:r>
              <a:rPr lang="en-US" sz="2600" dirty="0" smtClean="0"/>
              <a:t>Growth </a:t>
            </a:r>
            <a:r>
              <a:rPr lang="en-US" sz="2600" dirty="0" smtClean="0"/>
              <a:t>in Public Expenditures to Support K-12 </a:t>
            </a:r>
            <a:r>
              <a:rPr lang="en-US" sz="2600" dirty="0" smtClean="0"/>
              <a:t>Schooling</a:t>
            </a:r>
          </a:p>
          <a:p>
            <a:pPr lvl="1"/>
            <a:r>
              <a:rPr lang="en-US" sz="2600" dirty="0" smtClean="0"/>
              <a:t>Continuation/Growth of Parochial and Private Schools</a:t>
            </a:r>
            <a:endParaRPr lang="en-US" sz="2600" dirty="0" smtClean="0"/>
          </a:p>
          <a:p>
            <a:pPr lvl="2">
              <a:buNone/>
            </a:pPr>
            <a:endParaRPr lang="en-US" sz="2000" dirty="0" smtClean="0"/>
          </a:p>
          <a:p>
            <a:r>
              <a:rPr lang="en-US" sz="2800" dirty="0" smtClean="0"/>
              <a:t>Mid-1900’s: Federal </a:t>
            </a:r>
            <a:r>
              <a:rPr lang="en-US" sz="2800" dirty="0" smtClean="0"/>
              <a:t>Challenges to State and Local </a:t>
            </a:r>
            <a:r>
              <a:rPr lang="en-US" sz="2800" dirty="0" smtClean="0"/>
              <a:t>Control</a:t>
            </a:r>
          </a:p>
          <a:p>
            <a:pPr lvl="1"/>
            <a:r>
              <a:rPr lang="en-US" sz="2400" dirty="0" smtClean="0"/>
              <a:t>De-Segregation</a:t>
            </a:r>
          </a:p>
          <a:p>
            <a:pPr lvl="1"/>
            <a:r>
              <a:rPr lang="en-US" sz="2400" dirty="0" smtClean="0"/>
              <a:t>Federal Funding for Disadvantaged Schools</a:t>
            </a:r>
          </a:p>
          <a:p>
            <a:pPr lvl="1">
              <a:buNone/>
            </a:pPr>
            <a:endParaRPr lang="en-US" sz="2400" dirty="0" smtClean="0"/>
          </a:p>
          <a:p>
            <a:r>
              <a:rPr lang="en-US" sz="3000" dirty="0" smtClean="0"/>
              <a:t>Late 1900’s: Authorization </a:t>
            </a:r>
            <a:r>
              <a:rPr lang="en-US" sz="3000" dirty="0" smtClean="0"/>
              <a:t>of Charter Schools</a:t>
            </a:r>
          </a:p>
          <a:p>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Firm Level Governance:</a:t>
            </a:r>
            <a:br>
              <a:rPr lang="en-US" sz="3200" dirty="0" smtClean="0"/>
            </a:br>
            <a:r>
              <a:rPr lang="en-US" sz="3200" dirty="0" smtClean="0"/>
              <a:t>Authorizing Environments of Different Schools</a:t>
            </a:r>
            <a:endParaRPr lang="en-US" sz="3200" dirty="0"/>
          </a:p>
        </p:txBody>
      </p:sp>
      <p:sp>
        <p:nvSpPr>
          <p:cNvPr id="3" name="Content Placeholder 2"/>
          <p:cNvSpPr>
            <a:spLocks noGrp="1"/>
          </p:cNvSpPr>
          <p:nvPr>
            <p:ph idx="1"/>
          </p:nvPr>
        </p:nvSpPr>
        <p:spPr/>
        <p:txBody>
          <a:bodyPr>
            <a:normAutofit fontScale="92500" lnSpcReduction="10000"/>
          </a:bodyPr>
          <a:lstStyle/>
          <a:p>
            <a:r>
              <a:rPr lang="en-US" dirty="0" smtClean="0"/>
              <a:t>Social Level Governance Shapes Authorizing Environment; But Not Entirely</a:t>
            </a:r>
          </a:p>
          <a:p>
            <a:r>
              <a:rPr lang="en-US" dirty="0" smtClean="0"/>
              <a:t>The Public School District</a:t>
            </a:r>
          </a:p>
          <a:p>
            <a:r>
              <a:rPr lang="en-US" dirty="0" smtClean="0"/>
              <a:t>Charter Schools</a:t>
            </a:r>
          </a:p>
          <a:p>
            <a:r>
              <a:rPr lang="en-US" dirty="0" smtClean="0"/>
              <a:t>Parochial/Religious Schools</a:t>
            </a:r>
          </a:p>
          <a:p>
            <a:r>
              <a:rPr lang="en-US" dirty="0" smtClean="0"/>
              <a:t>Independent Private Schools</a:t>
            </a:r>
          </a:p>
          <a:p>
            <a:r>
              <a:rPr lang="en-US" dirty="0" smtClean="0"/>
              <a:t>Home Schooling</a:t>
            </a:r>
          </a:p>
          <a:p>
            <a:r>
              <a:rPr lang="en-US" dirty="0" smtClean="0"/>
              <a:t>Government Shows Up in Authorizing Environments of All Kinds of Schools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200" dirty="0" smtClean="0"/>
              <a:t>Governance </a:t>
            </a:r>
            <a:r>
              <a:rPr lang="en-US" sz="3200" dirty="0" smtClean="0"/>
              <a:t>Structures as Targets of Reform</a:t>
            </a:r>
            <a:endParaRPr lang="en-US" sz="3200" dirty="0"/>
          </a:p>
        </p:txBody>
      </p:sp>
      <p:sp>
        <p:nvSpPr>
          <p:cNvPr id="3" name="Content Placeholder 2"/>
          <p:cNvSpPr>
            <a:spLocks noGrp="1"/>
          </p:cNvSpPr>
          <p:nvPr>
            <p:ph idx="1"/>
          </p:nvPr>
        </p:nvSpPr>
        <p:spPr>
          <a:xfrm>
            <a:off x="457200" y="1143000"/>
            <a:ext cx="8229600" cy="5334000"/>
          </a:xfrm>
        </p:spPr>
        <p:txBody>
          <a:bodyPr>
            <a:noAutofit/>
          </a:bodyPr>
          <a:lstStyle/>
          <a:p>
            <a:r>
              <a:rPr lang="en-US" sz="1600" dirty="0" smtClean="0"/>
              <a:t>Charter </a:t>
            </a:r>
            <a:r>
              <a:rPr lang="en-US" sz="1600" dirty="0" smtClean="0"/>
              <a:t>Schools</a:t>
            </a:r>
          </a:p>
          <a:p>
            <a:pPr lvl="1"/>
            <a:r>
              <a:rPr lang="en-US" sz="1600" dirty="0" smtClean="0"/>
              <a:t>Break Up Public School Supply Monopoly</a:t>
            </a:r>
          </a:p>
          <a:p>
            <a:pPr lvl="1"/>
            <a:r>
              <a:rPr lang="en-US" sz="1600" dirty="0" smtClean="0"/>
              <a:t>Give Choices to Learners</a:t>
            </a:r>
          </a:p>
          <a:p>
            <a:pPr lvl="1"/>
            <a:r>
              <a:rPr lang="en-US" sz="1600" dirty="0" smtClean="0"/>
              <a:t>Change Firm Level Governance of Schools That Rely on Tax Dollars</a:t>
            </a:r>
            <a:endParaRPr lang="en-US" sz="1600" dirty="0" smtClean="0"/>
          </a:p>
          <a:p>
            <a:endParaRPr lang="en-US" sz="1600" dirty="0"/>
          </a:p>
          <a:p>
            <a:r>
              <a:rPr lang="en-US" sz="1600" dirty="0" smtClean="0"/>
              <a:t>Transformations of Governance of School Districts</a:t>
            </a:r>
          </a:p>
          <a:p>
            <a:pPr lvl="1"/>
            <a:r>
              <a:rPr lang="en-US" sz="1600" dirty="0" smtClean="0"/>
              <a:t>Centralization/Decentralization</a:t>
            </a:r>
          </a:p>
          <a:p>
            <a:pPr lvl="1"/>
            <a:r>
              <a:rPr lang="en-US" sz="1600" dirty="0" smtClean="0"/>
              <a:t>Reaching Out for Community Consultation</a:t>
            </a:r>
          </a:p>
          <a:p>
            <a:pPr lvl="1"/>
            <a:r>
              <a:rPr lang="en-US" sz="1600" dirty="0" smtClean="0"/>
              <a:t>Choice Within Public School District</a:t>
            </a:r>
          </a:p>
          <a:p>
            <a:pPr lvl="1"/>
            <a:r>
              <a:rPr lang="en-US" sz="1600" dirty="0" smtClean="0"/>
              <a:t>New Forms of External and Internal Accountability</a:t>
            </a:r>
          </a:p>
          <a:p>
            <a:pPr lvl="1"/>
            <a:r>
              <a:rPr lang="en-US" sz="1600" dirty="0" smtClean="0"/>
              <a:t>Pressure on Union Contracts to Allow Greater Flexibility</a:t>
            </a:r>
          </a:p>
          <a:p>
            <a:pPr lvl="1"/>
            <a:r>
              <a:rPr lang="en-US" sz="1600" dirty="0" smtClean="0"/>
              <a:t>New Human Resource Management Systems</a:t>
            </a:r>
          </a:p>
          <a:p>
            <a:pPr>
              <a:buNone/>
            </a:pPr>
            <a:endParaRPr lang="en-US" sz="1600" dirty="0"/>
          </a:p>
          <a:p>
            <a:r>
              <a:rPr lang="en-US" sz="1600" dirty="0" smtClean="0"/>
              <a:t>Continued Tolerance of </a:t>
            </a:r>
            <a:r>
              <a:rPr lang="en-US" sz="1600" dirty="0" smtClean="0"/>
              <a:t>Parochial, Private, and Home Schools (</a:t>
            </a:r>
            <a:r>
              <a:rPr lang="en-US" sz="1600" dirty="0" smtClean="0"/>
              <a:t>to what effect?)</a:t>
            </a:r>
          </a:p>
          <a:p>
            <a:pPr>
              <a:buNone/>
            </a:pPr>
            <a:endParaRPr lang="en-US" sz="1600" dirty="0" smtClean="0"/>
          </a:p>
          <a:p>
            <a:r>
              <a:rPr lang="en-US" sz="1600" dirty="0" smtClean="0"/>
              <a:t>Emergence of Networks of Schools and School Associations (A new Level of Governance?)</a:t>
            </a:r>
          </a:p>
          <a:p>
            <a:endParaRPr lang="en-US" sz="1600" dirty="0"/>
          </a:p>
          <a:p>
            <a:r>
              <a:rPr lang="en-US" sz="1600" dirty="0" smtClean="0"/>
              <a:t>Labor Unions As Key Parts of Governance Structure</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Financing and Resourcing of System</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Three Principal Sources of Revenues</a:t>
            </a:r>
          </a:p>
          <a:p>
            <a:pPr lvl="1"/>
            <a:r>
              <a:rPr lang="en-US" dirty="0" smtClean="0"/>
              <a:t>Government Tax Dollars (Federal, State, Local)</a:t>
            </a:r>
          </a:p>
          <a:p>
            <a:pPr lvl="1"/>
            <a:r>
              <a:rPr lang="en-US" dirty="0" smtClean="0"/>
              <a:t>Fees for Service/Tuitions</a:t>
            </a:r>
          </a:p>
          <a:p>
            <a:pPr lvl="1"/>
            <a:r>
              <a:rPr lang="en-US" dirty="0" smtClean="0"/>
              <a:t>Voluntary/Charitable Contributions (National Foundations, Local Community Sources, Individuals)</a:t>
            </a:r>
          </a:p>
          <a:p>
            <a:pPr lvl="1">
              <a:buNone/>
            </a:pPr>
            <a:endParaRPr lang="en-US" dirty="0"/>
          </a:p>
          <a:p>
            <a:r>
              <a:rPr lang="en-US" dirty="0" smtClean="0"/>
              <a:t>Sources of Revenues and the Arbitration of Value</a:t>
            </a:r>
          </a:p>
          <a:p>
            <a:pPr lvl="1"/>
            <a:r>
              <a:rPr lang="en-US" dirty="0" smtClean="0"/>
              <a:t>Golden Rule: As a Practical and Normative Matter, He Who Has the Gold Makes the Rules</a:t>
            </a:r>
          </a:p>
          <a:p>
            <a:pPr lvl="1"/>
            <a:r>
              <a:rPr lang="en-US" dirty="0" smtClean="0"/>
              <a:t>Collectives as Arbiters of Value</a:t>
            </a:r>
          </a:p>
          <a:p>
            <a:pPr lvl="1"/>
            <a:r>
              <a:rPr lang="en-US" dirty="0" smtClean="0"/>
              <a:t>Collectives that Support Individual Arbiters of Value</a:t>
            </a:r>
          </a:p>
          <a:p>
            <a:pPr lvl="1">
              <a:buNone/>
            </a:pPr>
            <a:endParaRPr lang="en-US" dirty="0" smtClean="0"/>
          </a:p>
          <a:p>
            <a:r>
              <a:rPr lang="en-US" dirty="0" smtClean="0"/>
              <a:t>Revenues and Accountability</a:t>
            </a:r>
          </a:p>
          <a:p>
            <a:pPr lvl="1"/>
            <a:r>
              <a:rPr lang="en-US" dirty="0" smtClean="0"/>
              <a:t>Exit, Voice and Loyalty as Mechanisms that Create Accountability for Suppliers</a:t>
            </a:r>
          </a:p>
          <a:p>
            <a:pPr lvl="1"/>
            <a:r>
              <a:rPr lang="en-US" dirty="0" smtClean="0"/>
              <a:t>Without Choice, Only Mechanisms are Voice and Loyalty</a:t>
            </a:r>
          </a:p>
          <a:p>
            <a:pPr lvl="1"/>
            <a:r>
              <a:rPr lang="en-US" dirty="0" smtClean="0"/>
              <a:t>With Choice, Exit Becomes a Method of Accountability</a:t>
            </a:r>
          </a:p>
          <a:p>
            <a:pPr lvl="1"/>
            <a:r>
              <a:rPr lang="en-US" dirty="0" smtClean="0"/>
              <a:t>System Always Had a Choice/Exit Option – it was just expensive to individuals</a:t>
            </a:r>
          </a:p>
          <a:p>
            <a:pPr lvl="1"/>
            <a:r>
              <a:rPr lang="en-US" dirty="0" smtClean="0"/>
              <a:t>Question Now is Whether We Want Choice Option that is Less Expensive to individuals</a:t>
            </a:r>
          </a:p>
          <a:p>
            <a:pPr lvl="1">
              <a:buNone/>
            </a:pPr>
            <a:r>
              <a:rPr lang="en-US" dirty="0" smtClean="0"/>
              <a:t> </a:t>
            </a:r>
            <a:endParaRPr lang="en-US" dirty="0" smtClean="0"/>
          </a:p>
          <a:p>
            <a:pPr>
              <a:buNone/>
            </a:pP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Constructing Accountability </a:t>
            </a:r>
            <a:r>
              <a:rPr lang="en-US" sz="2800" dirty="0" smtClean="0"/>
              <a:t/>
            </a:r>
            <a:br>
              <a:rPr lang="en-US" sz="2800" dirty="0" smtClean="0"/>
            </a:br>
            <a:r>
              <a:rPr lang="en-US" sz="2800" dirty="0" smtClean="0"/>
              <a:t>at </a:t>
            </a:r>
            <a:r>
              <a:rPr lang="en-US" sz="2800" dirty="0" smtClean="0"/>
              <a:t>Social and Firm Level (I)</a:t>
            </a:r>
            <a:endParaRPr lang="en-US" sz="2800" dirty="0"/>
          </a:p>
        </p:txBody>
      </p:sp>
      <p:sp>
        <p:nvSpPr>
          <p:cNvPr id="3" name="Content Placeholder 2"/>
          <p:cNvSpPr>
            <a:spLocks noGrp="1"/>
          </p:cNvSpPr>
          <p:nvPr>
            <p:ph idx="1"/>
          </p:nvPr>
        </p:nvSpPr>
        <p:spPr>
          <a:xfrm>
            <a:off x="457200" y="1600200"/>
            <a:ext cx="8229600" cy="4800600"/>
          </a:xfrm>
        </p:spPr>
        <p:txBody>
          <a:bodyPr>
            <a:normAutofit fontScale="25000" lnSpcReduction="20000"/>
          </a:bodyPr>
          <a:lstStyle/>
          <a:p>
            <a:r>
              <a:rPr lang="en-US" sz="5600" dirty="0" smtClean="0"/>
              <a:t>Accountability for the K-12 System, and Schools within it, </a:t>
            </a:r>
            <a:r>
              <a:rPr lang="en-US" sz="5600" dirty="0" smtClean="0"/>
              <a:t>begins with </a:t>
            </a:r>
            <a:r>
              <a:rPr lang="en-US" sz="5600" i="1" dirty="0" smtClean="0"/>
              <a:t>legal authority</a:t>
            </a:r>
            <a:r>
              <a:rPr lang="en-US" sz="5600" dirty="0" smtClean="0"/>
              <a:t> for schools to exist and operate as schools. </a:t>
            </a:r>
          </a:p>
          <a:p>
            <a:pPr>
              <a:buNone/>
            </a:pPr>
            <a:endParaRPr lang="en-US" sz="5600" dirty="0" smtClean="0"/>
          </a:p>
          <a:p>
            <a:pPr lvl="1"/>
            <a:r>
              <a:rPr lang="en-US" sz="5600" dirty="0" smtClean="0"/>
              <a:t>This authority is created for public school systems,  by legislatures that authorize the schools to exist, appropriate money for them, and </a:t>
            </a:r>
            <a:r>
              <a:rPr lang="en-US" sz="5600" dirty="0" smtClean="0"/>
              <a:t>call them to account for their performance. </a:t>
            </a:r>
          </a:p>
          <a:p>
            <a:pPr lvl="1"/>
            <a:r>
              <a:rPr lang="en-US" sz="5600" dirty="0" smtClean="0"/>
              <a:t>This authority is created for charter schools by legislatures that allow public money to be spent on schools that have set up their own independent governance structures, but meet regulatory requirements set by government</a:t>
            </a:r>
          </a:p>
          <a:p>
            <a:pPr lvl="1"/>
            <a:r>
              <a:rPr lang="en-US" sz="5600" dirty="0" smtClean="0"/>
              <a:t>This authority is created for private schools by legislatures that allow such entities to exist, and qualify them as schools through regulatory authority. </a:t>
            </a:r>
            <a:r>
              <a:rPr lang="en-US" sz="5600" dirty="0" smtClean="0"/>
              <a:t> </a:t>
            </a:r>
          </a:p>
          <a:p>
            <a:pPr lvl="1">
              <a:buNone/>
            </a:pPr>
            <a:endParaRPr lang="en-US" sz="5600" dirty="0" smtClean="0"/>
          </a:p>
          <a:p>
            <a:r>
              <a:rPr lang="en-US" sz="5600" dirty="0" smtClean="0"/>
              <a:t>Accountability for the K-12 System, and </a:t>
            </a:r>
            <a:r>
              <a:rPr lang="en-US" sz="5600" dirty="0" smtClean="0"/>
              <a:t>Schools within it, continues with the pressures on the school that are created by </a:t>
            </a:r>
            <a:r>
              <a:rPr lang="en-US" sz="5600" i="1" dirty="0" smtClean="0"/>
              <a:t>financial arrangements</a:t>
            </a:r>
            <a:r>
              <a:rPr lang="en-US" sz="5600" dirty="0" smtClean="0"/>
              <a:t>:</a:t>
            </a:r>
          </a:p>
          <a:p>
            <a:pPr>
              <a:buNone/>
            </a:pPr>
            <a:endParaRPr lang="en-US" sz="5600" dirty="0" smtClean="0"/>
          </a:p>
          <a:p>
            <a:pPr lvl="1"/>
            <a:r>
              <a:rPr lang="en-US" sz="5600" dirty="0" smtClean="0"/>
              <a:t>Public Schools are financially accountable to those from whom they receive money; primarily local, state, and federal governmental bodies</a:t>
            </a:r>
          </a:p>
          <a:p>
            <a:pPr lvl="1"/>
            <a:r>
              <a:rPr lang="en-US" sz="5600" dirty="0" smtClean="0"/>
              <a:t>Charter Schools are financially accountable to those from whom they receive money: primarily governments who reimburse schools providing services to eligible students on the basis of attendance, and charitable foundations who support their activities</a:t>
            </a:r>
          </a:p>
          <a:p>
            <a:pPr lvl="1"/>
            <a:r>
              <a:rPr lang="en-US" sz="5600" dirty="0" smtClean="0"/>
              <a:t>Private Schools are financially accountable to those from whom they receive money: primarily students and parents who pay for their services, and charitable donors. Money </a:t>
            </a:r>
            <a:r>
              <a:rPr lang="en-US" sz="5600" dirty="0" smtClean="0"/>
              <a:t>creates accountability through strings Attached to the </a:t>
            </a:r>
            <a:r>
              <a:rPr lang="en-US" sz="5600" dirty="0" smtClean="0"/>
              <a:t>Money</a:t>
            </a:r>
          </a:p>
          <a:p>
            <a:pPr lvl="1"/>
            <a:endParaRPr lang="en-US" sz="5600" dirty="0" smtClean="0"/>
          </a:p>
          <a:p>
            <a:r>
              <a:rPr lang="en-US" sz="5600" dirty="0" smtClean="0"/>
              <a:t>When authority and money are combined, the accountability tends to be very strong. </a:t>
            </a:r>
            <a:endParaRPr lang="en-US" sz="5600" dirty="0" smtClean="0"/>
          </a:p>
          <a:p>
            <a:pPr lvl="1"/>
            <a:endParaRPr lang="en-US" sz="4900" dirty="0" smtClean="0"/>
          </a:p>
          <a:p>
            <a:pPr lvl="1"/>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Constructing Accountability (</a:t>
            </a:r>
            <a:r>
              <a:rPr lang="en-US" sz="2800" dirty="0" smtClean="0"/>
              <a:t>II): </a:t>
            </a:r>
            <a:br>
              <a:rPr lang="en-US" sz="2800" dirty="0" smtClean="0"/>
            </a:br>
            <a:r>
              <a:rPr lang="en-US" sz="2800" dirty="0" smtClean="0"/>
              <a:t>Accountability Agents and </a:t>
            </a:r>
            <a:r>
              <a:rPr lang="en-US" sz="2800" dirty="0" smtClean="0"/>
              <a:t>Social and Moral Legitimacy</a:t>
            </a:r>
            <a:endParaRPr lang="en-US" sz="2800" dirty="0"/>
          </a:p>
        </p:txBody>
      </p:sp>
      <p:sp>
        <p:nvSpPr>
          <p:cNvPr id="3" name="Content Placeholder 2"/>
          <p:cNvSpPr>
            <a:spLocks noGrp="1"/>
          </p:cNvSpPr>
          <p:nvPr>
            <p:ph idx="1"/>
          </p:nvPr>
        </p:nvSpPr>
        <p:spPr/>
        <p:txBody>
          <a:bodyPr>
            <a:normAutofit fontScale="55000" lnSpcReduction="20000"/>
          </a:bodyPr>
          <a:lstStyle/>
          <a:p>
            <a:r>
              <a:rPr lang="en-US" dirty="0" smtClean="0"/>
              <a:t>Accountability </a:t>
            </a:r>
            <a:r>
              <a:rPr lang="en-US" dirty="0" smtClean="0"/>
              <a:t>Created Through State Authority or </a:t>
            </a:r>
            <a:r>
              <a:rPr lang="en-US" dirty="0" smtClean="0"/>
              <a:t>Through Financial Dependence is </a:t>
            </a:r>
            <a:r>
              <a:rPr lang="en-US" dirty="0" smtClean="0"/>
              <a:t>not the only accountability that exists in a market or a social production system. </a:t>
            </a:r>
            <a:endParaRPr lang="en-US" dirty="0" smtClean="0"/>
          </a:p>
          <a:p>
            <a:pPr>
              <a:buNone/>
            </a:pPr>
            <a:endParaRPr lang="en-US" dirty="0" smtClean="0"/>
          </a:p>
          <a:p>
            <a:r>
              <a:rPr lang="en-US" dirty="0" smtClean="0"/>
              <a:t>Social actors with no formal authority to demand even an accounting, let alone </a:t>
            </a:r>
            <a:r>
              <a:rPr lang="en-US" dirty="0" smtClean="0"/>
              <a:t>responsiveness to their claims, often </a:t>
            </a:r>
            <a:r>
              <a:rPr lang="en-US" dirty="0" smtClean="0"/>
              <a:t>demand accountability </a:t>
            </a:r>
            <a:r>
              <a:rPr lang="en-US" dirty="0" smtClean="0"/>
              <a:t>on moral grounds rather than legal or financial when </a:t>
            </a:r>
            <a:r>
              <a:rPr lang="en-US" dirty="0" smtClean="0"/>
              <a:t>they think their interests, or some important public value has been sacrificed</a:t>
            </a:r>
            <a:r>
              <a:rPr lang="en-US" dirty="0" smtClean="0"/>
              <a:t>.</a:t>
            </a:r>
          </a:p>
          <a:p>
            <a:pPr>
              <a:buNone/>
            </a:pPr>
            <a:r>
              <a:rPr lang="en-US" dirty="0" smtClean="0"/>
              <a:t> </a:t>
            </a:r>
            <a:endParaRPr lang="en-US" dirty="0" smtClean="0"/>
          </a:p>
          <a:p>
            <a:r>
              <a:rPr lang="en-US" dirty="0" smtClean="0"/>
              <a:t>Such actors can be described as self-appointed accountability agents. They include almost anyone who has an interest </a:t>
            </a:r>
            <a:r>
              <a:rPr lang="en-US" dirty="0" smtClean="0"/>
              <a:t>in the operations of a market or a social production system but typically include the media, interest groups, and free-lancing politicians. </a:t>
            </a:r>
          </a:p>
          <a:p>
            <a:pPr>
              <a:buNone/>
            </a:pPr>
            <a:endParaRPr lang="en-US" dirty="0" smtClean="0"/>
          </a:p>
          <a:p>
            <a:r>
              <a:rPr lang="en-US" dirty="0" smtClean="0"/>
              <a:t>For the most part, the claims of such accountability agents will be brushed aside. But when they align with some widespread public view of what constitutes good or appropriate conduct, they can mobilize some significant social pressure that acts as a kind of accountability for educational suppliers.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Constructing Accountability (III): </a:t>
            </a:r>
            <a:br>
              <a:rPr lang="en-US" sz="2800" dirty="0" smtClean="0"/>
            </a:br>
            <a:r>
              <a:rPr lang="en-US" sz="2800" dirty="0" smtClean="0"/>
              <a:t>Authorizers </a:t>
            </a:r>
            <a:r>
              <a:rPr lang="en-US" sz="2800" dirty="0" smtClean="0"/>
              <a:t>and Agents of Accountability</a:t>
            </a:r>
            <a:endParaRPr lang="en-US" sz="2800" dirty="0"/>
          </a:p>
        </p:txBody>
      </p:sp>
      <p:sp>
        <p:nvSpPr>
          <p:cNvPr id="3" name="Content Placeholder 2"/>
          <p:cNvSpPr>
            <a:spLocks noGrp="1"/>
          </p:cNvSpPr>
          <p:nvPr>
            <p:ph idx="1"/>
          </p:nvPr>
        </p:nvSpPr>
        <p:spPr/>
        <p:txBody>
          <a:bodyPr>
            <a:normAutofit fontScale="77500" lnSpcReduction="20000"/>
          </a:bodyPr>
          <a:lstStyle/>
          <a:p>
            <a:r>
              <a:rPr lang="en-US" dirty="0" smtClean="0"/>
              <a:t>As a practical matter, t</a:t>
            </a:r>
            <a:r>
              <a:rPr lang="en-US" dirty="0" smtClean="0"/>
              <a:t>hose </a:t>
            </a:r>
            <a:r>
              <a:rPr lang="en-US" dirty="0" smtClean="0"/>
              <a:t>who lead school systems, or schools, </a:t>
            </a:r>
            <a:r>
              <a:rPr lang="en-US" dirty="0" smtClean="0"/>
              <a:t>are </a:t>
            </a:r>
            <a:r>
              <a:rPr lang="en-US" dirty="0" smtClean="0"/>
              <a:t>pressed on all sides by </a:t>
            </a:r>
            <a:r>
              <a:rPr lang="en-US" dirty="0" smtClean="0"/>
              <a:t>those who would like to make claims on </a:t>
            </a:r>
            <a:r>
              <a:rPr lang="en-US" dirty="0" smtClean="0"/>
              <a:t>the actions of educational service providers. </a:t>
            </a:r>
          </a:p>
          <a:p>
            <a:pPr>
              <a:buNone/>
            </a:pPr>
            <a:endParaRPr lang="en-US" dirty="0" smtClean="0"/>
          </a:p>
          <a:p>
            <a:r>
              <a:rPr lang="en-US" dirty="0" smtClean="0"/>
              <a:t>The particular substantive </a:t>
            </a:r>
            <a:r>
              <a:rPr lang="en-US" dirty="0" smtClean="0"/>
              <a:t>claims they </a:t>
            </a:r>
            <a:r>
              <a:rPr lang="en-US" dirty="0" smtClean="0"/>
              <a:t>can and do make </a:t>
            </a:r>
            <a:r>
              <a:rPr lang="en-US" dirty="0" smtClean="0"/>
              <a:t>can vary a great deal. </a:t>
            </a:r>
            <a:endParaRPr lang="en-US" dirty="0" smtClean="0"/>
          </a:p>
          <a:p>
            <a:pPr lvl="1"/>
            <a:r>
              <a:rPr lang="en-US" dirty="0" smtClean="0"/>
              <a:t>Some focus on individual students, others on broader classes</a:t>
            </a:r>
          </a:p>
          <a:p>
            <a:pPr lvl="1"/>
            <a:r>
              <a:rPr lang="en-US" dirty="0" smtClean="0"/>
              <a:t>Some focus on ends, some on means</a:t>
            </a:r>
          </a:p>
          <a:p>
            <a:pPr lvl="1"/>
            <a:r>
              <a:rPr lang="en-US" dirty="0" smtClean="0"/>
              <a:t>Some focus on educational objectives, others on issues of cultural identity</a:t>
            </a:r>
          </a:p>
          <a:p>
            <a:pPr lvl="1">
              <a:buNone/>
            </a:pPr>
            <a:endParaRPr lang="en-US" dirty="0" smtClean="0"/>
          </a:p>
          <a:p>
            <a:r>
              <a:rPr lang="en-US" dirty="0" smtClean="0"/>
              <a:t>Leaders and managers have to juggle these external </a:t>
            </a:r>
            <a:r>
              <a:rPr lang="en-US" dirty="0" smtClean="0"/>
              <a:t>claims</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Constructing Accountability (IV): </a:t>
            </a:r>
            <a:br>
              <a:rPr lang="en-US" sz="3200" dirty="0" smtClean="0"/>
            </a:br>
            <a:r>
              <a:rPr lang="en-US" sz="3200" dirty="0" smtClean="0"/>
              <a:t>Accountability </a:t>
            </a:r>
            <a:r>
              <a:rPr lang="en-US" sz="3200" dirty="0" smtClean="0"/>
              <a:t>Regimes</a:t>
            </a:r>
            <a:endParaRPr lang="en-US" sz="3200" dirty="0"/>
          </a:p>
        </p:txBody>
      </p:sp>
      <p:sp>
        <p:nvSpPr>
          <p:cNvPr id="3" name="Content Placeholder 2"/>
          <p:cNvSpPr>
            <a:spLocks noGrp="1"/>
          </p:cNvSpPr>
          <p:nvPr>
            <p:ph idx="1"/>
          </p:nvPr>
        </p:nvSpPr>
        <p:spPr/>
        <p:txBody>
          <a:bodyPr>
            <a:normAutofit fontScale="62500" lnSpcReduction="20000"/>
          </a:bodyPr>
          <a:lstStyle/>
          <a:p>
            <a:r>
              <a:rPr lang="en-US" dirty="0" smtClean="0"/>
              <a:t>At any given moment, a manager is accountable to an existing accountability regime that has been constructed over time from legal, financial, and moral relationships Some </a:t>
            </a:r>
            <a:r>
              <a:rPr lang="en-US" dirty="0" smtClean="0"/>
              <a:t>way of assessing or determining what has been </a:t>
            </a:r>
            <a:r>
              <a:rPr lang="en-US" dirty="0" smtClean="0"/>
              <a:t>done</a:t>
            </a:r>
          </a:p>
          <a:p>
            <a:pPr>
              <a:buNone/>
            </a:pPr>
            <a:endParaRPr lang="en-US" dirty="0" smtClean="0"/>
          </a:p>
          <a:p>
            <a:r>
              <a:rPr lang="en-US" dirty="0" smtClean="0"/>
              <a:t>That accountability regime gains force when it can reward or punish those subject to it in ways that matter to those individuals. (Sanctions)</a:t>
            </a:r>
          </a:p>
          <a:p>
            <a:pPr>
              <a:buNone/>
            </a:pPr>
            <a:endParaRPr lang="en-US" dirty="0" smtClean="0"/>
          </a:p>
          <a:p>
            <a:r>
              <a:rPr lang="en-US" dirty="0" smtClean="0"/>
              <a:t>It also gains force when there is some method of determining whether a person subject to that accountability system is performing well or badly. (Performance Measurement)</a:t>
            </a:r>
          </a:p>
          <a:p>
            <a:pPr>
              <a:buNone/>
            </a:pPr>
            <a:endParaRPr lang="en-US" dirty="0" smtClean="0"/>
          </a:p>
          <a:p>
            <a:r>
              <a:rPr lang="en-US" dirty="0" smtClean="0"/>
              <a:t>It also gains force when the regime is widely seen as legitimate both because the “right” arbiters of value are making the important value decisions, and because the decisions they make seem appropriate. (Legal, Moral, and Political Legitimacy)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Learners:</a:t>
            </a:r>
            <a:br>
              <a:rPr lang="en-US" dirty="0" smtClean="0"/>
            </a:br>
            <a:r>
              <a:rPr lang="en-US" dirty="0" smtClean="0"/>
              <a:t>(The Task Environment)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Defined in Terms of Age</a:t>
            </a:r>
          </a:p>
          <a:p>
            <a:pPr lvl="1"/>
            <a:r>
              <a:rPr lang="en-US" dirty="0" smtClean="0"/>
              <a:t>Not Desire for Education</a:t>
            </a:r>
          </a:p>
          <a:p>
            <a:pPr lvl="1"/>
            <a:r>
              <a:rPr lang="en-US" dirty="0" smtClean="0"/>
              <a:t>Not Ability to Pay</a:t>
            </a:r>
          </a:p>
          <a:p>
            <a:pPr lvl="1"/>
            <a:r>
              <a:rPr lang="en-US" dirty="0" smtClean="0"/>
              <a:t>Not Capacity to Use Education for Individual and Social Welfare</a:t>
            </a:r>
          </a:p>
          <a:p>
            <a:r>
              <a:rPr lang="en-US" dirty="0" smtClean="0"/>
              <a:t>Learners Vary on Many Different Dimensions</a:t>
            </a:r>
          </a:p>
          <a:p>
            <a:pPr lvl="1"/>
            <a:r>
              <a:rPr lang="en-US" dirty="0" smtClean="0"/>
              <a:t>Different Levels of Desire, Commitment and Capacity</a:t>
            </a:r>
          </a:p>
          <a:p>
            <a:pPr lvl="1"/>
            <a:r>
              <a:rPr lang="en-US" dirty="0" smtClean="0"/>
              <a:t>Different Kinds of Claims on </a:t>
            </a:r>
            <a:r>
              <a:rPr lang="en-US" dirty="0" smtClean="0"/>
              <a:t>Collective (Desires, Needs, Rights)</a:t>
            </a:r>
            <a:endParaRPr lang="en-US" dirty="0" smtClean="0"/>
          </a:p>
          <a:p>
            <a:pPr lvl="1"/>
            <a:r>
              <a:rPr lang="en-US" dirty="0" smtClean="0"/>
              <a:t>Tensions Among Goals of Equal Access, Individualization, and Equal Outcomes</a:t>
            </a:r>
          </a:p>
          <a:p>
            <a:r>
              <a:rPr lang="en-US" dirty="0" smtClean="0"/>
              <a:t>Learners Have Different Levels of Support from Caretakers</a:t>
            </a:r>
          </a:p>
          <a:p>
            <a:pPr lvl="1"/>
            <a:r>
              <a:rPr lang="en-US" dirty="0" smtClean="0"/>
              <a:t>Past Contributions from Caretakers</a:t>
            </a:r>
          </a:p>
          <a:p>
            <a:pPr lvl="1"/>
            <a:r>
              <a:rPr lang="en-US" dirty="0" smtClean="0"/>
              <a:t>Current Capacity and Commitment of Caretakers</a:t>
            </a:r>
          </a:p>
          <a:p>
            <a:pPr lvl="1">
              <a:buNone/>
            </a:pP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Why Accountability </a:t>
            </a:r>
            <a:r>
              <a:rPr lang="en-US" sz="3200" dirty="0" smtClean="0"/>
              <a:t>Regime</a:t>
            </a:r>
            <a:r>
              <a:rPr lang="en-US" sz="3200" dirty="0" smtClean="0"/>
              <a:t>s </a:t>
            </a:r>
            <a:r>
              <a:rPr lang="en-US" sz="3200" dirty="0" smtClean="0"/>
              <a:t>Matter </a:t>
            </a:r>
            <a:r>
              <a:rPr lang="en-US" sz="3200" dirty="0" smtClean="0"/>
              <a:t/>
            </a:r>
            <a:br>
              <a:rPr lang="en-US" sz="3200" dirty="0" smtClean="0"/>
            </a:br>
            <a:r>
              <a:rPr lang="en-US" sz="3200" dirty="0" smtClean="0"/>
              <a:t>and </a:t>
            </a:r>
            <a:r>
              <a:rPr lang="en-US" sz="3200" dirty="0" smtClean="0"/>
              <a:t>What is Happening to Them</a:t>
            </a:r>
            <a:endParaRPr lang="en-US" sz="3200" dirty="0"/>
          </a:p>
        </p:txBody>
      </p:sp>
      <p:sp>
        <p:nvSpPr>
          <p:cNvPr id="3" name="Content Placeholder 2"/>
          <p:cNvSpPr>
            <a:spLocks noGrp="1"/>
          </p:cNvSpPr>
          <p:nvPr>
            <p:ph idx="1"/>
          </p:nvPr>
        </p:nvSpPr>
        <p:spPr>
          <a:xfrm>
            <a:off x="457200" y="1600200"/>
            <a:ext cx="8229600" cy="5029200"/>
          </a:xfrm>
        </p:spPr>
        <p:txBody>
          <a:bodyPr>
            <a:normAutofit fontScale="47500" lnSpcReduction="20000"/>
          </a:bodyPr>
          <a:lstStyle/>
          <a:p>
            <a:r>
              <a:rPr lang="en-US" dirty="0" smtClean="0"/>
              <a:t>Accountability Systems Have a Very Big Impact on What is Produced – particularly when there are </a:t>
            </a:r>
            <a:r>
              <a:rPr lang="en-US" dirty="0" smtClean="0"/>
              <a:t>measures, </a:t>
            </a:r>
            <a:r>
              <a:rPr lang="en-US" dirty="0" smtClean="0"/>
              <a:t>powerful </a:t>
            </a:r>
            <a:r>
              <a:rPr lang="en-US" dirty="0" smtClean="0"/>
              <a:t>sanctions, and widespread legitimacy. </a:t>
            </a:r>
          </a:p>
          <a:p>
            <a:pPr>
              <a:buNone/>
            </a:pPr>
            <a:endParaRPr lang="en-US" dirty="0" smtClean="0"/>
          </a:p>
          <a:p>
            <a:pPr lvl="1"/>
            <a:r>
              <a:rPr lang="en-US" dirty="0" smtClean="0"/>
              <a:t>Much of What is Currently being produced is the result of existing negotiated systems of </a:t>
            </a:r>
            <a:r>
              <a:rPr lang="en-US" dirty="0" smtClean="0"/>
              <a:t>accountability</a:t>
            </a:r>
            <a:endParaRPr lang="en-US" dirty="0" smtClean="0"/>
          </a:p>
          <a:p>
            <a:pPr lvl="1"/>
            <a:r>
              <a:rPr lang="en-US" dirty="0" smtClean="0"/>
              <a:t>Change often requires significant shift in formal and informal system of accountability: trying to substitute a new or adjusted accountability system for the old</a:t>
            </a:r>
            <a:r>
              <a:rPr lang="en-US" dirty="0" smtClean="0"/>
              <a:t>.</a:t>
            </a:r>
          </a:p>
          <a:p>
            <a:pPr>
              <a:buNone/>
            </a:pPr>
            <a:endParaRPr lang="en-US" dirty="0" smtClean="0"/>
          </a:p>
          <a:p>
            <a:r>
              <a:rPr lang="en-US" dirty="0" smtClean="0"/>
              <a:t>General demand </a:t>
            </a:r>
            <a:r>
              <a:rPr lang="en-US" dirty="0" smtClean="0"/>
              <a:t>for accountability is relatively permanent and </a:t>
            </a:r>
            <a:r>
              <a:rPr lang="en-US" dirty="0" smtClean="0"/>
              <a:t>intense; but focus and character of that accountability may be more fluid</a:t>
            </a:r>
          </a:p>
          <a:p>
            <a:pPr>
              <a:buNone/>
            </a:pPr>
            <a:endParaRPr lang="en-US" dirty="0" smtClean="0"/>
          </a:p>
          <a:p>
            <a:r>
              <a:rPr lang="en-US" dirty="0" smtClean="0"/>
              <a:t>Current </a:t>
            </a:r>
            <a:r>
              <a:rPr lang="en-US" dirty="0" smtClean="0"/>
              <a:t>policies are changing accountability regimes in the K-12 system </a:t>
            </a:r>
          </a:p>
          <a:p>
            <a:pPr lvl="1"/>
            <a:r>
              <a:rPr lang="en-US" dirty="0" smtClean="0"/>
              <a:t>Viewed from one perspective, accountability is shifting at the margin from local school districts to the federal government</a:t>
            </a:r>
          </a:p>
          <a:p>
            <a:pPr lvl="1"/>
            <a:r>
              <a:rPr lang="en-US" dirty="0" smtClean="0"/>
              <a:t>Viewed from another perspective, accountability is shifting from collective units (e.g. government) to individual clients</a:t>
            </a:r>
          </a:p>
          <a:p>
            <a:pPr lvl="1"/>
            <a:r>
              <a:rPr lang="en-US" dirty="0" smtClean="0"/>
              <a:t>Fed </a:t>
            </a:r>
            <a:r>
              <a:rPr lang="en-US" dirty="0" smtClean="0"/>
              <a:t>presents itself as advocate of individual clients, but shows up as force with its own idea of what constitutes value, and uses its money and authority to shape, and to change location of public discussion about education. </a:t>
            </a:r>
          </a:p>
          <a:p>
            <a:pPr lvl="1"/>
            <a:r>
              <a:rPr lang="en-US" dirty="0" smtClean="0"/>
              <a:t>Reformers argue </a:t>
            </a:r>
            <a:r>
              <a:rPr lang="en-US" dirty="0" smtClean="0"/>
              <a:t>for individual </a:t>
            </a:r>
            <a:r>
              <a:rPr lang="en-US" dirty="0" smtClean="0"/>
              <a:t>choice, but cannot escape the </a:t>
            </a:r>
            <a:r>
              <a:rPr lang="en-US" dirty="0" smtClean="0"/>
              <a:t>collective. They then choose the government body that seems most supportive of choice. But they find that they need </a:t>
            </a:r>
            <a:r>
              <a:rPr lang="en-US" dirty="0" smtClean="0"/>
              <a:t>need significant </a:t>
            </a:r>
            <a:r>
              <a:rPr lang="en-US" dirty="0" smtClean="0"/>
              <a:t>social and political influence</a:t>
            </a:r>
            <a:r>
              <a:rPr lang="en-US" dirty="0" smtClean="0"/>
              <a:t> </a:t>
            </a:r>
            <a:r>
              <a:rPr lang="en-US" dirty="0" smtClean="0"/>
              <a:t>to wrest </a:t>
            </a:r>
            <a:r>
              <a:rPr lang="en-US" dirty="0" smtClean="0"/>
              <a:t>authority</a:t>
            </a:r>
            <a:r>
              <a:rPr lang="en-US" dirty="0" smtClean="0"/>
              <a:t> </a:t>
            </a:r>
            <a:r>
              <a:rPr lang="en-US" dirty="0" smtClean="0"/>
              <a:t>from local governments that raise money, make spending decisions, </a:t>
            </a:r>
            <a:r>
              <a:rPr lang="en-US" dirty="0" smtClean="0"/>
              <a:t>and operate </a:t>
            </a:r>
            <a:r>
              <a:rPr lang="en-US" dirty="0" smtClean="0"/>
              <a:t>public schools. </a:t>
            </a:r>
            <a:endParaRPr lang="en-US" dirty="0" smtClean="0"/>
          </a:p>
          <a:p>
            <a:pPr lvl="1"/>
            <a:r>
              <a:rPr lang="en-US" dirty="0" smtClean="0"/>
              <a:t>Over the long run, dominance of local districts in governing schools may be undermined by facilitate exits from the system, and loss of both political and client support for the public schools as they now exist</a:t>
            </a:r>
            <a:endParaRPr lang="en-US" dirty="0" smtClean="0"/>
          </a:p>
          <a:p>
            <a:pPr lvl="1">
              <a:buNone/>
            </a:pPr>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Strategic Uses of Accountability:</a:t>
            </a:r>
            <a:br>
              <a:rPr lang="en-US" sz="3200" dirty="0" smtClean="0"/>
            </a:br>
            <a:r>
              <a:rPr lang="en-US" sz="3200" dirty="0" smtClean="0"/>
              <a:t>From Positions Inside and Outside</a:t>
            </a:r>
            <a:endParaRPr lang="en-US" sz="3200" dirty="0"/>
          </a:p>
        </p:txBody>
      </p:sp>
      <p:sp>
        <p:nvSpPr>
          <p:cNvPr id="3" name="Content Placeholder 2"/>
          <p:cNvSpPr>
            <a:spLocks noGrp="1"/>
          </p:cNvSpPr>
          <p:nvPr>
            <p:ph idx="1"/>
          </p:nvPr>
        </p:nvSpPr>
        <p:spPr/>
        <p:txBody>
          <a:bodyPr>
            <a:normAutofit fontScale="62500" lnSpcReduction="20000"/>
          </a:bodyPr>
          <a:lstStyle/>
          <a:p>
            <a:r>
              <a:rPr lang="en-US" dirty="0" smtClean="0"/>
              <a:t>Accountability Regimes Are Always </a:t>
            </a:r>
            <a:r>
              <a:rPr lang="en-US" dirty="0" smtClean="0"/>
              <a:t>Present</a:t>
            </a:r>
          </a:p>
          <a:p>
            <a:pPr>
              <a:buNone/>
            </a:pPr>
            <a:endParaRPr lang="en-US" dirty="0" smtClean="0"/>
          </a:p>
          <a:p>
            <a:r>
              <a:rPr lang="en-US" dirty="0" smtClean="0"/>
              <a:t>They are </a:t>
            </a:r>
            <a:r>
              <a:rPr lang="en-US" dirty="0" smtClean="0"/>
              <a:t>problems when they focus the assets and activities of schools on wasteful, ineffective or harmful activities  </a:t>
            </a:r>
            <a:endParaRPr lang="en-US" dirty="0" smtClean="0"/>
          </a:p>
          <a:p>
            <a:endParaRPr lang="en-US" dirty="0" smtClean="0"/>
          </a:p>
          <a:p>
            <a:r>
              <a:rPr lang="en-US" dirty="0" smtClean="0"/>
              <a:t>They are helpful </a:t>
            </a:r>
            <a:r>
              <a:rPr lang="en-US" dirty="0" smtClean="0"/>
              <a:t>when they focus the assets and activities of schools on purposes that are good and just, and that enable learning. </a:t>
            </a:r>
            <a:endParaRPr lang="en-US" dirty="0" smtClean="0"/>
          </a:p>
          <a:p>
            <a:endParaRPr lang="en-US" dirty="0" smtClean="0"/>
          </a:p>
          <a:p>
            <a:r>
              <a:rPr lang="en-US" dirty="0" smtClean="0"/>
              <a:t>If one is trying to make change from a position of authority within the system, one can make strategic use of changes in </a:t>
            </a:r>
            <a:r>
              <a:rPr lang="en-US" dirty="0" smtClean="0"/>
              <a:t>existing accountability systems. </a:t>
            </a:r>
            <a:endParaRPr lang="en-US" dirty="0" smtClean="0"/>
          </a:p>
          <a:p>
            <a:pPr>
              <a:buNone/>
            </a:pPr>
            <a:endParaRPr lang="en-US" dirty="0" smtClean="0"/>
          </a:p>
          <a:p>
            <a:r>
              <a:rPr lang="en-US" dirty="0" smtClean="0"/>
              <a:t>If one is trying to make changes from positions outside the system, on can do so by trying to transform the accountability system which is now guiding the actions of those in formal positions inside the system.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Service Providers: (I)</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Start with Schools as Education Service Providers</a:t>
            </a:r>
          </a:p>
          <a:p>
            <a:r>
              <a:rPr lang="en-US" dirty="0" smtClean="0"/>
              <a:t>Dominant Form: Public School</a:t>
            </a:r>
          </a:p>
          <a:p>
            <a:pPr lvl="1"/>
            <a:r>
              <a:rPr lang="en-US" dirty="0" smtClean="0"/>
              <a:t>Publicly Owned and Operated</a:t>
            </a:r>
          </a:p>
          <a:p>
            <a:pPr lvl="1"/>
            <a:r>
              <a:rPr lang="en-US" dirty="0" smtClean="0"/>
              <a:t>Publicly Financed Through Tax </a:t>
            </a:r>
            <a:r>
              <a:rPr lang="en-US" dirty="0" smtClean="0"/>
              <a:t>Appropriations</a:t>
            </a:r>
          </a:p>
          <a:p>
            <a:pPr lvl="1"/>
            <a:r>
              <a:rPr lang="en-US" dirty="0" smtClean="0"/>
              <a:t>Organized in Local School Districts</a:t>
            </a:r>
            <a:endParaRPr lang="en-US" dirty="0" smtClean="0"/>
          </a:p>
          <a:p>
            <a:pPr lvl="1"/>
            <a:r>
              <a:rPr lang="en-US" dirty="0" smtClean="0"/>
              <a:t>Staffed by Public Employees (Often Unionized)</a:t>
            </a:r>
          </a:p>
          <a:p>
            <a:r>
              <a:rPr lang="en-US" dirty="0" smtClean="0"/>
              <a:t>Other Forms:</a:t>
            </a:r>
          </a:p>
          <a:p>
            <a:pPr lvl="1"/>
            <a:r>
              <a:rPr lang="en-US" dirty="0" smtClean="0"/>
              <a:t>Charter </a:t>
            </a:r>
            <a:r>
              <a:rPr lang="en-US" dirty="0" smtClean="0"/>
              <a:t>Schools (Sometimes Organized in Networks)</a:t>
            </a:r>
            <a:endParaRPr lang="en-US" dirty="0" smtClean="0"/>
          </a:p>
          <a:p>
            <a:pPr lvl="1"/>
            <a:r>
              <a:rPr lang="en-US" dirty="0" smtClean="0"/>
              <a:t>Parochial </a:t>
            </a:r>
            <a:r>
              <a:rPr lang="en-US" dirty="0" smtClean="0"/>
              <a:t>Schools (Often Organized by Churches)</a:t>
            </a:r>
            <a:endParaRPr lang="en-US" dirty="0" smtClean="0"/>
          </a:p>
          <a:p>
            <a:pPr lvl="1"/>
            <a:r>
              <a:rPr lang="en-US" dirty="0" smtClean="0"/>
              <a:t>Independent Private </a:t>
            </a:r>
            <a:r>
              <a:rPr lang="en-US" dirty="0" smtClean="0"/>
              <a:t>Schools (Organized in Associations)</a:t>
            </a:r>
            <a:endParaRPr lang="en-US" dirty="0" smtClean="0"/>
          </a:p>
          <a:p>
            <a:pPr lvl="1"/>
            <a:r>
              <a:rPr lang="en-US" dirty="0" smtClean="0"/>
              <a:t>Home </a:t>
            </a:r>
            <a:r>
              <a:rPr lang="en-US" dirty="0" smtClean="0"/>
              <a:t>Schooling (Organized in Associations)</a:t>
            </a: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Kinds of Schools</a:t>
            </a:r>
            <a:endParaRPr lang="en-US" dirty="0"/>
          </a:p>
        </p:txBody>
      </p:sp>
      <p:graphicFrame>
        <p:nvGraphicFramePr>
          <p:cNvPr id="4" name="Content Placeholder 3"/>
          <p:cNvGraphicFramePr>
            <a:graphicFrameLocks noGrp="1"/>
          </p:cNvGraphicFramePr>
          <p:nvPr>
            <p:ph idx="1"/>
          </p:nvPr>
        </p:nvGraphicFramePr>
        <p:xfrm>
          <a:off x="381000" y="1219200"/>
          <a:ext cx="8229600" cy="549148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endParaRPr lang="en-US" dirty="0"/>
                    </a:p>
                  </a:txBody>
                  <a:tcPr/>
                </a:tc>
                <a:tc>
                  <a:txBody>
                    <a:bodyPr/>
                    <a:lstStyle/>
                    <a:p>
                      <a:r>
                        <a:rPr lang="en-US" dirty="0" smtClean="0"/>
                        <a:t>Governance </a:t>
                      </a:r>
                      <a:endParaRPr lang="en-US" dirty="0"/>
                    </a:p>
                  </a:txBody>
                  <a:tcPr/>
                </a:tc>
                <a:tc>
                  <a:txBody>
                    <a:bodyPr/>
                    <a:lstStyle/>
                    <a:p>
                      <a:r>
                        <a:rPr lang="en-US" dirty="0" smtClean="0"/>
                        <a:t>Public Financing</a:t>
                      </a:r>
                      <a:endParaRPr lang="en-US" dirty="0"/>
                    </a:p>
                  </a:txBody>
                  <a:tcPr/>
                </a:tc>
                <a:tc>
                  <a:txBody>
                    <a:bodyPr/>
                    <a:lstStyle/>
                    <a:p>
                      <a:r>
                        <a:rPr lang="en-US" dirty="0" smtClean="0"/>
                        <a:t>Private Financing</a:t>
                      </a:r>
                      <a:endParaRPr lang="en-US" dirty="0"/>
                    </a:p>
                  </a:txBody>
                  <a:tcPr/>
                </a:tc>
              </a:tr>
              <a:tr h="370840">
                <a:tc>
                  <a:txBody>
                    <a:bodyPr/>
                    <a:lstStyle/>
                    <a:p>
                      <a:r>
                        <a:rPr lang="en-US" dirty="0" smtClean="0"/>
                        <a:t>Public Schools</a:t>
                      </a:r>
                      <a:endParaRPr lang="en-US" dirty="0"/>
                    </a:p>
                  </a:txBody>
                  <a:tcPr/>
                </a:tc>
                <a:tc>
                  <a:txBody>
                    <a:bodyPr/>
                    <a:lstStyle/>
                    <a:p>
                      <a:r>
                        <a:rPr lang="en-US" dirty="0" smtClean="0"/>
                        <a:t>Government Owned and Operated</a:t>
                      </a:r>
                      <a:endParaRPr lang="en-US" dirty="0"/>
                    </a:p>
                  </a:txBody>
                  <a:tcPr/>
                </a:tc>
                <a:tc>
                  <a:txBody>
                    <a:bodyPr/>
                    <a:lstStyle/>
                    <a:p>
                      <a:r>
                        <a:rPr lang="en-US" dirty="0" smtClean="0"/>
                        <a:t>Tax Dollars: Direct Appropriations</a:t>
                      </a:r>
                      <a:endParaRPr lang="en-US" dirty="0"/>
                    </a:p>
                  </a:txBody>
                  <a:tcPr/>
                </a:tc>
                <a:tc>
                  <a:txBody>
                    <a:bodyPr/>
                    <a:lstStyle/>
                    <a:p>
                      <a:r>
                        <a:rPr lang="en-US" dirty="0" smtClean="0"/>
                        <a:t>Some</a:t>
                      </a:r>
                      <a:r>
                        <a:rPr lang="en-US" baseline="0" dirty="0" smtClean="0"/>
                        <a:t> Charitable Contributions</a:t>
                      </a:r>
                      <a:endParaRPr lang="en-US" dirty="0"/>
                    </a:p>
                  </a:txBody>
                  <a:tcPr/>
                </a:tc>
              </a:tr>
              <a:tr h="370840">
                <a:tc>
                  <a:txBody>
                    <a:bodyPr/>
                    <a:lstStyle/>
                    <a:p>
                      <a:r>
                        <a:rPr lang="en-US" dirty="0" smtClean="0"/>
                        <a:t>Charter</a:t>
                      </a:r>
                      <a:r>
                        <a:rPr lang="en-US" baseline="0" dirty="0" smtClean="0"/>
                        <a:t> Schools</a:t>
                      </a:r>
                      <a:endParaRPr lang="en-US" dirty="0"/>
                    </a:p>
                  </a:txBody>
                  <a:tcPr/>
                </a:tc>
                <a:tc>
                  <a:txBody>
                    <a:bodyPr/>
                    <a:lstStyle/>
                    <a:p>
                      <a:r>
                        <a:rPr lang="en-US" dirty="0" smtClean="0"/>
                        <a:t>Privately</a:t>
                      </a:r>
                      <a:r>
                        <a:rPr lang="en-US" baseline="0" dirty="0" smtClean="0"/>
                        <a:t> Owned and Operated; Licensed by Government</a:t>
                      </a:r>
                      <a:endParaRPr lang="en-US" dirty="0"/>
                    </a:p>
                  </a:txBody>
                  <a:tcPr/>
                </a:tc>
                <a:tc>
                  <a:txBody>
                    <a:bodyPr/>
                    <a:lstStyle/>
                    <a:p>
                      <a:r>
                        <a:rPr lang="en-US" dirty="0" smtClean="0"/>
                        <a:t>Tax</a:t>
                      </a:r>
                      <a:r>
                        <a:rPr lang="en-US" baseline="0" dirty="0" smtClean="0"/>
                        <a:t> Dollars: Payments for Students Enrolled</a:t>
                      </a:r>
                      <a:endParaRPr lang="en-US" dirty="0"/>
                    </a:p>
                  </a:txBody>
                  <a:tcPr/>
                </a:tc>
                <a:tc>
                  <a:txBody>
                    <a:bodyPr/>
                    <a:lstStyle/>
                    <a:p>
                      <a:r>
                        <a:rPr lang="en-US" dirty="0" smtClean="0"/>
                        <a:t>Some</a:t>
                      </a:r>
                      <a:r>
                        <a:rPr lang="en-US" baseline="0" dirty="0" smtClean="0"/>
                        <a:t> Charitable Contributions</a:t>
                      </a:r>
                      <a:endParaRPr lang="en-US" dirty="0"/>
                    </a:p>
                  </a:txBody>
                  <a:tcPr/>
                </a:tc>
              </a:tr>
              <a:tr h="370840">
                <a:tc>
                  <a:txBody>
                    <a:bodyPr/>
                    <a:lstStyle/>
                    <a:p>
                      <a:r>
                        <a:rPr lang="en-US" dirty="0" smtClean="0"/>
                        <a:t>Parochial</a:t>
                      </a:r>
                      <a:r>
                        <a:rPr lang="en-US" baseline="0" dirty="0" smtClean="0"/>
                        <a:t> Schools</a:t>
                      </a:r>
                      <a:endParaRPr lang="en-US" dirty="0"/>
                    </a:p>
                  </a:txBody>
                  <a:tcPr/>
                </a:tc>
                <a:tc>
                  <a:txBody>
                    <a:bodyPr/>
                    <a:lstStyle/>
                    <a:p>
                      <a:r>
                        <a:rPr lang="en-US" dirty="0" smtClean="0"/>
                        <a:t>Religious</a:t>
                      </a:r>
                      <a:r>
                        <a:rPr lang="en-US" baseline="0" dirty="0" smtClean="0"/>
                        <a:t> Organizations; Licensed by Government</a:t>
                      </a:r>
                      <a:endParaRPr lang="en-US" dirty="0"/>
                    </a:p>
                  </a:txBody>
                  <a:tcPr/>
                </a:tc>
                <a:tc>
                  <a:txBody>
                    <a:bodyPr/>
                    <a:lstStyle/>
                    <a:p>
                      <a:r>
                        <a:rPr lang="en-US" dirty="0" smtClean="0"/>
                        <a:t>Tax Exemption for Property and Income</a:t>
                      </a:r>
                      <a:endParaRPr lang="en-US" dirty="0"/>
                    </a:p>
                  </a:txBody>
                  <a:tcPr/>
                </a:tc>
                <a:tc>
                  <a:txBody>
                    <a:bodyPr/>
                    <a:lstStyle/>
                    <a:p>
                      <a:r>
                        <a:rPr lang="en-US" dirty="0" smtClean="0"/>
                        <a:t>Charitable Contributions;</a:t>
                      </a:r>
                    </a:p>
                    <a:p>
                      <a:r>
                        <a:rPr lang="en-US" dirty="0" smtClean="0"/>
                        <a:t>Fees for Service</a:t>
                      </a:r>
                      <a:endParaRPr lang="en-US" dirty="0"/>
                    </a:p>
                  </a:txBody>
                  <a:tcPr/>
                </a:tc>
              </a:tr>
              <a:tr h="370840">
                <a:tc>
                  <a:txBody>
                    <a:bodyPr/>
                    <a:lstStyle/>
                    <a:p>
                      <a:r>
                        <a:rPr lang="en-US" dirty="0" smtClean="0"/>
                        <a:t>Independent Private Schools</a:t>
                      </a:r>
                      <a:endParaRPr lang="en-US" dirty="0"/>
                    </a:p>
                  </a:txBody>
                  <a:tcPr/>
                </a:tc>
                <a:tc>
                  <a:txBody>
                    <a:bodyPr/>
                    <a:lstStyle/>
                    <a:p>
                      <a:r>
                        <a:rPr lang="en-US" dirty="0" smtClean="0"/>
                        <a:t>Private Boards: Licensed by Government</a:t>
                      </a:r>
                      <a:endParaRPr lang="en-US" dirty="0"/>
                    </a:p>
                  </a:txBody>
                  <a:tcPr/>
                </a:tc>
                <a:tc>
                  <a:txBody>
                    <a:bodyPr/>
                    <a:lstStyle/>
                    <a:p>
                      <a:r>
                        <a:rPr lang="en-US" dirty="0" smtClean="0"/>
                        <a:t>Tax Exemption for Property and Income</a:t>
                      </a:r>
                      <a:endParaRPr lang="en-US" dirty="0"/>
                    </a:p>
                  </a:txBody>
                  <a:tcPr/>
                </a:tc>
                <a:tc>
                  <a:txBody>
                    <a:bodyPr/>
                    <a:lstStyle/>
                    <a:p>
                      <a:r>
                        <a:rPr lang="en-US" dirty="0" smtClean="0"/>
                        <a:t>Charitable Contributions;</a:t>
                      </a:r>
                    </a:p>
                    <a:p>
                      <a:r>
                        <a:rPr lang="en-US" dirty="0" smtClean="0"/>
                        <a:t>Fees for Service </a:t>
                      </a:r>
                      <a:endParaRPr lang="en-US" dirty="0"/>
                    </a:p>
                  </a:txBody>
                  <a:tcPr/>
                </a:tc>
              </a:tr>
              <a:tr h="370840">
                <a:tc>
                  <a:txBody>
                    <a:bodyPr/>
                    <a:lstStyle/>
                    <a:p>
                      <a:r>
                        <a:rPr lang="en-US" dirty="0" smtClean="0"/>
                        <a:t>Home Schooling</a:t>
                      </a:r>
                      <a:endParaRPr lang="en-US" dirty="0"/>
                    </a:p>
                  </a:txBody>
                  <a:tcPr/>
                </a:tc>
                <a:tc>
                  <a:txBody>
                    <a:bodyPr/>
                    <a:lstStyle/>
                    <a:p>
                      <a:r>
                        <a:rPr lang="en-US" dirty="0" smtClean="0"/>
                        <a:t>Individuals;</a:t>
                      </a:r>
                      <a:r>
                        <a:rPr lang="en-US" baseline="0" dirty="0" smtClean="0"/>
                        <a:t> Licensed by Government</a:t>
                      </a:r>
                      <a:endParaRPr lang="en-US" dirty="0"/>
                    </a:p>
                  </a:txBody>
                  <a:tcPr/>
                </a:tc>
                <a:tc>
                  <a:txBody>
                    <a:bodyPr/>
                    <a:lstStyle/>
                    <a:p>
                      <a:endParaRPr lang="en-US" dirty="0"/>
                    </a:p>
                  </a:txBody>
                  <a:tcPr/>
                </a:tc>
                <a:tc>
                  <a:txBody>
                    <a:bodyPr/>
                    <a:lstStyle/>
                    <a:p>
                      <a:r>
                        <a:rPr lang="en-US" dirty="0" smtClean="0"/>
                        <a:t>Voluntary Effort</a:t>
                      </a:r>
                      <a:endParaRPr lang="en-US"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K-12 System: </a:t>
            </a:r>
            <a:br>
              <a:rPr lang="en-US" dirty="0" smtClean="0"/>
            </a:br>
            <a:r>
              <a:rPr lang="en-US" dirty="0" smtClean="0"/>
              <a:t>A First Cut</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Different Views of the System</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Market View:</a:t>
            </a:r>
          </a:p>
          <a:p>
            <a:pPr lvl="1"/>
            <a:r>
              <a:rPr lang="en-US" dirty="0" smtClean="0"/>
              <a:t>System Consists of Demanders and Suppliers</a:t>
            </a:r>
          </a:p>
          <a:p>
            <a:pPr lvl="1"/>
            <a:r>
              <a:rPr lang="en-US" dirty="0" smtClean="0"/>
              <a:t>Goal of System is to Satisfy Customers</a:t>
            </a:r>
          </a:p>
          <a:p>
            <a:pPr lvl="1"/>
            <a:r>
              <a:rPr lang="en-US" dirty="0" smtClean="0"/>
              <a:t>Use of Choice by Payers and Competition Among Suppliers to Produce Efficiency (</a:t>
            </a:r>
            <a:r>
              <a:rPr lang="en-US" dirty="0" err="1" smtClean="0"/>
              <a:t>Allocative</a:t>
            </a:r>
            <a:r>
              <a:rPr lang="en-US" dirty="0" smtClean="0"/>
              <a:t> and Technical)</a:t>
            </a:r>
          </a:p>
          <a:p>
            <a:pPr lvl="1"/>
            <a:r>
              <a:rPr lang="en-US" dirty="0" smtClean="0"/>
              <a:t>Overall Level and Distribution of Consumption Determined by Consumer Choices (Ability and Willingness to Pay)</a:t>
            </a:r>
          </a:p>
          <a:p>
            <a:pPr lvl="1"/>
            <a:r>
              <a:rPr lang="en-US" dirty="0" smtClean="0"/>
              <a:t>System is Performing Well if it is Producing Steady Productivity Gains in the Industry through Innovations</a:t>
            </a:r>
            <a:endParaRPr lang="en-US" dirty="0"/>
          </a:p>
          <a:p>
            <a:r>
              <a:rPr lang="en-US" dirty="0" smtClean="0"/>
              <a:t>Social Production System</a:t>
            </a:r>
          </a:p>
          <a:p>
            <a:pPr lvl="1"/>
            <a:r>
              <a:rPr lang="en-US" dirty="0" smtClean="0"/>
              <a:t>System Consists of Individuals with Wants, Needs, Rights (and Obligations), and Service Providers Who Seek to Satisfy Wants, Fulfill Needs, Vindicate Rights (and Impose Obligations)</a:t>
            </a:r>
          </a:p>
          <a:p>
            <a:pPr lvl="1"/>
            <a:r>
              <a:rPr lang="en-US" dirty="0" smtClean="0"/>
              <a:t>Goal of System is to Achieve Desired Social Outcomes (Which May Include Goal of Satisfying Wants of Learners and Providing Choice, but has other social goals as </a:t>
            </a:r>
            <a:r>
              <a:rPr lang="en-US" dirty="0" smtClean="0"/>
              <a:t>well)</a:t>
            </a:r>
            <a:endParaRPr lang="en-US" dirty="0" smtClean="0"/>
          </a:p>
          <a:p>
            <a:pPr lvl="1"/>
            <a:r>
              <a:rPr lang="en-US" dirty="0" smtClean="0"/>
              <a:t>Efficiency and Effectiveness Ensured Through Development of Effective Educational Methods and Diffusion through Educational System Through Use of Authority, Incentives, and Professional Development</a:t>
            </a:r>
          </a:p>
          <a:p>
            <a:pPr lvl="1"/>
            <a:r>
              <a:rPr lang="en-US" dirty="0" smtClean="0"/>
              <a:t>Overall Level and Distribution of Services Determined by Collective Choices to Subsidize Production and Consumption with Use of Tax Dollars to Support Directly and Indirectly)</a:t>
            </a:r>
          </a:p>
          <a:p>
            <a:pPr lvl="1"/>
            <a:r>
              <a:rPr lang="en-US" dirty="0" smtClean="0"/>
              <a:t>Overall Quality of System and Performance </a:t>
            </a:r>
            <a:r>
              <a:rPr lang="en-US" dirty="0" smtClean="0"/>
              <a:t>Shaped</a:t>
            </a:r>
            <a:r>
              <a:rPr lang="en-US" dirty="0" smtClean="0"/>
              <a:t> </a:t>
            </a:r>
            <a:r>
              <a:rPr lang="en-US" dirty="0" smtClean="0"/>
              <a:t>in Part by Public Regulation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2400" dirty="0" smtClean="0"/>
              <a:t>Normative and Positive Claims </a:t>
            </a:r>
            <a:br>
              <a:rPr lang="en-US" sz="2400" dirty="0" smtClean="0"/>
            </a:br>
            <a:r>
              <a:rPr lang="en-US" sz="2400" dirty="0" smtClean="0"/>
              <a:t>Associated with Market and Social Production Views </a:t>
            </a:r>
            <a:endParaRPr lang="en-US" sz="2400" dirty="0"/>
          </a:p>
        </p:txBody>
      </p:sp>
      <p:graphicFrame>
        <p:nvGraphicFramePr>
          <p:cNvPr id="4" name="Content Placeholder 3"/>
          <p:cNvGraphicFramePr>
            <a:graphicFrameLocks noGrp="1"/>
          </p:cNvGraphicFramePr>
          <p:nvPr>
            <p:ph idx="1"/>
          </p:nvPr>
        </p:nvGraphicFramePr>
        <p:xfrm>
          <a:off x="457200" y="1600200"/>
          <a:ext cx="8229600" cy="49834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en-US" sz="1400" dirty="0"/>
                    </a:p>
                  </a:txBody>
                  <a:tcPr/>
                </a:tc>
                <a:tc>
                  <a:txBody>
                    <a:bodyPr/>
                    <a:lstStyle/>
                    <a:p>
                      <a:r>
                        <a:rPr lang="en-US" sz="1400" dirty="0" smtClean="0"/>
                        <a:t>                      Market</a:t>
                      </a:r>
                      <a:endParaRPr lang="en-US" sz="1400" dirty="0"/>
                    </a:p>
                  </a:txBody>
                  <a:tcPr/>
                </a:tc>
                <a:tc>
                  <a:txBody>
                    <a:bodyPr/>
                    <a:lstStyle/>
                    <a:p>
                      <a:r>
                        <a:rPr lang="en-US" sz="1400" dirty="0" smtClean="0"/>
                        <a:t>     Social Production System</a:t>
                      </a:r>
                      <a:endParaRPr lang="en-US" sz="1400" dirty="0"/>
                    </a:p>
                  </a:txBody>
                  <a:tcPr/>
                </a:tc>
              </a:tr>
              <a:tr h="370840">
                <a:tc>
                  <a:txBody>
                    <a:bodyPr/>
                    <a:lstStyle/>
                    <a:p>
                      <a:r>
                        <a:rPr lang="en-US" sz="1400" dirty="0" smtClean="0"/>
                        <a:t>Normative/Philosophical Views</a:t>
                      </a:r>
                      <a:endParaRPr lang="en-US" sz="1400" dirty="0"/>
                    </a:p>
                  </a:txBody>
                  <a:tcPr/>
                </a:tc>
                <a:tc>
                  <a:txBody>
                    <a:bodyPr/>
                    <a:lstStyle/>
                    <a:p>
                      <a:endParaRPr lang="en-US" sz="1400"/>
                    </a:p>
                  </a:txBody>
                  <a:tcPr/>
                </a:tc>
                <a:tc>
                  <a:txBody>
                    <a:bodyPr/>
                    <a:lstStyle/>
                    <a:p>
                      <a:endParaRPr lang="en-US" sz="1400"/>
                    </a:p>
                  </a:txBody>
                  <a:tcPr/>
                </a:tc>
              </a:tr>
              <a:tr h="370840">
                <a:tc>
                  <a:txBody>
                    <a:bodyPr/>
                    <a:lstStyle/>
                    <a:p>
                      <a:r>
                        <a:rPr lang="en-US" sz="1400" dirty="0" smtClean="0"/>
                        <a:t>        Arbiter of Value</a:t>
                      </a:r>
                      <a:endParaRPr lang="en-US" sz="1400" dirty="0"/>
                    </a:p>
                  </a:txBody>
                  <a:tcPr/>
                </a:tc>
                <a:tc>
                  <a:txBody>
                    <a:bodyPr/>
                    <a:lstStyle/>
                    <a:p>
                      <a:r>
                        <a:rPr lang="en-US" sz="1400" dirty="0" smtClean="0"/>
                        <a:t>Individual Clients of System Choosing to Engage</a:t>
                      </a:r>
                      <a:r>
                        <a:rPr lang="en-US" sz="1400" baseline="0" dirty="0" smtClean="0"/>
                        <a:t> with and Use System</a:t>
                      </a:r>
                      <a:endParaRPr lang="en-US" sz="1400" dirty="0"/>
                    </a:p>
                  </a:txBody>
                  <a:tcPr/>
                </a:tc>
                <a:tc>
                  <a:txBody>
                    <a:bodyPr/>
                    <a:lstStyle/>
                    <a:p>
                      <a:r>
                        <a:rPr lang="en-US" sz="1400" dirty="0" smtClean="0"/>
                        <a:t>Public</a:t>
                      </a:r>
                      <a:r>
                        <a:rPr lang="en-US" sz="1400" baseline="0" dirty="0" smtClean="0"/>
                        <a:t> at Large Acting Through Democratic Processes</a:t>
                      </a:r>
                      <a:endParaRPr lang="en-US" sz="1400" dirty="0"/>
                    </a:p>
                  </a:txBody>
                  <a:tcPr/>
                </a:tc>
              </a:tr>
              <a:tr h="370840">
                <a:tc>
                  <a:txBody>
                    <a:bodyPr/>
                    <a:lstStyle/>
                    <a:p>
                      <a:r>
                        <a:rPr lang="en-US" sz="1400" dirty="0" smtClean="0"/>
                        <a:t>        Substantive Values</a:t>
                      </a:r>
                      <a:endParaRPr lang="en-US" sz="1400" dirty="0"/>
                    </a:p>
                  </a:txBody>
                  <a:tcPr/>
                </a:tc>
                <a:tc>
                  <a:txBody>
                    <a:bodyPr/>
                    <a:lstStyle/>
                    <a:p>
                      <a:r>
                        <a:rPr lang="en-US" sz="1400" dirty="0" smtClean="0"/>
                        <a:t>Individual Economic Welfare and Personal Development</a:t>
                      </a:r>
                      <a:endParaRPr lang="en-US" sz="1400" dirty="0"/>
                    </a:p>
                  </a:txBody>
                  <a:tcPr/>
                </a:tc>
                <a:tc>
                  <a:txBody>
                    <a:bodyPr/>
                    <a:lstStyle/>
                    <a:p>
                      <a:r>
                        <a:rPr lang="en-US" sz="1400" dirty="0" smtClean="0"/>
                        <a:t>Training</a:t>
                      </a:r>
                      <a:r>
                        <a:rPr lang="en-US" sz="1400" baseline="0" dirty="0" smtClean="0"/>
                        <a:t> for Citizenship;</a:t>
                      </a:r>
                    </a:p>
                    <a:p>
                      <a:r>
                        <a:rPr lang="en-US" sz="1400" baseline="0" dirty="0" smtClean="0"/>
                        <a:t>Promotion of Equal Opportunity and Tolerably Just Outcomes</a:t>
                      </a:r>
                      <a:endParaRPr lang="en-US" sz="1400" dirty="0"/>
                    </a:p>
                  </a:txBody>
                  <a:tcPr/>
                </a:tc>
              </a:tr>
              <a:tr h="370840">
                <a:tc>
                  <a:txBody>
                    <a:bodyPr/>
                    <a:lstStyle/>
                    <a:p>
                      <a:r>
                        <a:rPr lang="en-US" sz="1400" dirty="0" smtClean="0"/>
                        <a:t>        Distribution</a:t>
                      </a:r>
                      <a:r>
                        <a:rPr lang="en-US" sz="1400" baseline="0" dirty="0" smtClean="0"/>
                        <a:t> of Costs</a:t>
                      </a:r>
                      <a:endParaRPr lang="en-US" sz="1400" dirty="0"/>
                    </a:p>
                  </a:txBody>
                  <a:tcPr/>
                </a:tc>
                <a:tc>
                  <a:txBody>
                    <a:bodyPr/>
                    <a:lstStyle/>
                    <a:p>
                      <a:r>
                        <a:rPr lang="en-US" sz="1400" dirty="0" smtClean="0"/>
                        <a:t>Individual</a:t>
                      </a:r>
                      <a:r>
                        <a:rPr lang="en-US" sz="1400" baseline="0" dirty="0" smtClean="0"/>
                        <a:t> Beneficiaries Should Pay Costs</a:t>
                      </a:r>
                      <a:endParaRPr lang="en-US" sz="1400" dirty="0"/>
                    </a:p>
                  </a:txBody>
                  <a:tcPr/>
                </a:tc>
                <a:tc>
                  <a:txBody>
                    <a:bodyPr/>
                    <a:lstStyle/>
                    <a:p>
                      <a:r>
                        <a:rPr lang="en-US" sz="1400" dirty="0" smtClean="0"/>
                        <a:t>Public as a Whole Should Bear</a:t>
                      </a:r>
                      <a:r>
                        <a:rPr lang="en-US" sz="1400" baseline="0" dirty="0" smtClean="0"/>
                        <a:t> Costs to Ensure Individual and Social Well Being</a:t>
                      </a:r>
                      <a:endParaRPr lang="en-US" sz="1400" dirty="0"/>
                    </a:p>
                  </a:txBody>
                  <a:tcPr/>
                </a:tc>
              </a:tr>
              <a:tr h="370840">
                <a:tc>
                  <a:txBody>
                    <a:bodyPr/>
                    <a:lstStyle/>
                    <a:p>
                      <a:r>
                        <a:rPr lang="en-US" sz="1400" dirty="0" smtClean="0"/>
                        <a:t>Positive/Behavioral Views</a:t>
                      </a:r>
                      <a:endParaRPr lang="en-US" sz="1400" dirty="0"/>
                    </a:p>
                  </a:txBody>
                  <a:tcPr/>
                </a:tc>
                <a:tc>
                  <a:txBody>
                    <a:bodyPr/>
                    <a:lstStyle/>
                    <a:p>
                      <a:endParaRPr lang="en-US" sz="1400" dirty="0"/>
                    </a:p>
                  </a:txBody>
                  <a:tcPr/>
                </a:tc>
                <a:tc>
                  <a:txBody>
                    <a:bodyPr/>
                    <a:lstStyle/>
                    <a:p>
                      <a:endParaRPr lang="en-US" sz="1400"/>
                    </a:p>
                  </a:txBody>
                  <a:tcPr/>
                </a:tc>
              </a:tr>
              <a:tr h="370840">
                <a:tc>
                  <a:txBody>
                    <a:bodyPr/>
                    <a:lstStyle/>
                    <a:p>
                      <a:r>
                        <a:rPr lang="en-US" sz="1400" dirty="0" smtClean="0"/>
                        <a:t>        Assuring Efficiency</a:t>
                      </a:r>
                      <a:endParaRPr lang="en-US" sz="1400" dirty="0"/>
                    </a:p>
                  </a:txBody>
                  <a:tcPr/>
                </a:tc>
                <a:tc>
                  <a:txBody>
                    <a:bodyPr/>
                    <a:lstStyle/>
                    <a:p>
                      <a:r>
                        <a:rPr lang="en-US" sz="1400" dirty="0" smtClean="0"/>
                        <a:t>Choice Attached</a:t>
                      </a:r>
                      <a:r>
                        <a:rPr lang="en-US" sz="1400" baseline="0" dirty="0" smtClean="0"/>
                        <a:t> to Payment for Services Ensures Suppliers Produce What Individuals Want</a:t>
                      </a:r>
                      <a:endParaRPr lang="en-US" sz="1400" dirty="0"/>
                    </a:p>
                  </a:txBody>
                  <a:tcPr/>
                </a:tc>
                <a:tc>
                  <a:txBody>
                    <a:bodyPr/>
                    <a:lstStyle/>
                    <a:p>
                      <a:r>
                        <a:rPr lang="en-US" sz="1400" dirty="0" smtClean="0"/>
                        <a:t>Public Oversight and Accountability Ensures that Suppliers Produce Results that Public</a:t>
                      </a:r>
                      <a:r>
                        <a:rPr lang="en-US" sz="1400" baseline="0" dirty="0" smtClean="0"/>
                        <a:t> Desires</a:t>
                      </a:r>
                      <a:endParaRPr lang="en-US" sz="1400" dirty="0"/>
                    </a:p>
                  </a:txBody>
                  <a:tcPr/>
                </a:tc>
              </a:tr>
              <a:tr h="370840">
                <a:tc>
                  <a:txBody>
                    <a:bodyPr/>
                    <a:lstStyle/>
                    <a:p>
                      <a:r>
                        <a:rPr lang="en-US" sz="1400" dirty="0" smtClean="0"/>
                        <a:t>        Promoting Innovation</a:t>
                      </a:r>
                      <a:endParaRPr lang="en-US" sz="1400" dirty="0"/>
                    </a:p>
                  </a:txBody>
                  <a:tcPr/>
                </a:tc>
                <a:tc>
                  <a:txBody>
                    <a:bodyPr/>
                    <a:lstStyle/>
                    <a:p>
                      <a:r>
                        <a:rPr lang="en-US" sz="1400" dirty="0" smtClean="0"/>
                        <a:t>Opportunity to Make</a:t>
                      </a:r>
                      <a:r>
                        <a:rPr lang="en-US" sz="1400" baseline="0" dirty="0" smtClean="0"/>
                        <a:t> Profits Encourages Innovation; Market Reliably Screens Innovations</a:t>
                      </a:r>
                      <a:endParaRPr lang="en-US" sz="1400" dirty="0"/>
                    </a:p>
                  </a:txBody>
                  <a:tcPr/>
                </a:tc>
                <a:tc>
                  <a:txBody>
                    <a:bodyPr/>
                    <a:lstStyle/>
                    <a:p>
                      <a:r>
                        <a:rPr lang="en-US" sz="1400" dirty="0" smtClean="0"/>
                        <a:t>Professionals Motivated to Innovate;</a:t>
                      </a:r>
                      <a:r>
                        <a:rPr lang="en-US" sz="1400" baseline="0" dirty="0" smtClean="0"/>
                        <a:t> Government Subsidizes R and D and Tests Proposed Innovations</a:t>
                      </a:r>
                      <a:endParaRPr lang="en-US" sz="1400"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Complications:</a:t>
            </a:r>
            <a:br>
              <a:rPr lang="en-US" dirty="0" smtClean="0"/>
            </a:br>
            <a:r>
              <a:rPr lang="en-US" dirty="0" smtClean="0"/>
              <a:t>Educational Suppliers (2) </a:t>
            </a:r>
            <a:endParaRPr lang="en-US" dirty="0"/>
          </a:p>
        </p:txBody>
      </p:sp>
      <p:sp>
        <p:nvSpPr>
          <p:cNvPr id="3" name="Content Placeholder 2"/>
          <p:cNvSpPr>
            <a:spLocks noGrp="1"/>
          </p:cNvSpPr>
          <p:nvPr>
            <p:ph idx="1"/>
          </p:nvPr>
        </p:nvSpPr>
        <p:spPr/>
        <p:txBody>
          <a:bodyPr>
            <a:normAutofit fontScale="70000" lnSpcReduction="20000"/>
          </a:bodyPr>
          <a:lstStyle/>
          <a:p>
            <a:r>
              <a:rPr lang="en-US" sz="2800" dirty="0" smtClean="0"/>
              <a:t>Educational Providers/Supply System is not Limited to “Schools”</a:t>
            </a:r>
          </a:p>
          <a:p>
            <a:pPr>
              <a:buNone/>
            </a:pPr>
            <a:endParaRPr lang="en-US" sz="2800" dirty="0" smtClean="0"/>
          </a:p>
          <a:p>
            <a:r>
              <a:rPr lang="en-US" sz="2800" dirty="0" smtClean="0"/>
              <a:t>Each School has a “Supply Chain” Providing Inputs and Factors of </a:t>
            </a:r>
            <a:r>
              <a:rPr lang="en-US" sz="2800" dirty="0" smtClean="0"/>
              <a:t>Production</a:t>
            </a:r>
          </a:p>
          <a:p>
            <a:pPr lvl="1"/>
            <a:r>
              <a:rPr lang="en-US" sz="2400" dirty="0" smtClean="0"/>
              <a:t>Human Capital System Producing Potential Employees</a:t>
            </a:r>
          </a:p>
          <a:p>
            <a:pPr lvl="1"/>
            <a:r>
              <a:rPr lang="en-US" sz="2400" dirty="0" smtClean="0"/>
              <a:t>Educational Materials System Producing Curriculum Content</a:t>
            </a:r>
          </a:p>
          <a:p>
            <a:pPr lvl="1"/>
            <a:r>
              <a:rPr lang="en-US" sz="2400" dirty="0" smtClean="0"/>
              <a:t>Consulting Services of Different Types</a:t>
            </a:r>
          </a:p>
          <a:p>
            <a:pPr>
              <a:buNone/>
            </a:pPr>
            <a:endParaRPr lang="en-US" sz="2800" dirty="0" smtClean="0"/>
          </a:p>
          <a:p>
            <a:r>
              <a:rPr lang="en-US" sz="2800" dirty="0" smtClean="0"/>
              <a:t>There are many “External Educational Processes” that Happen Outside the Boundaries of </a:t>
            </a:r>
            <a:r>
              <a:rPr lang="en-US" sz="2800" dirty="0" smtClean="0"/>
              <a:t>Schools</a:t>
            </a:r>
          </a:p>
          <a:p>
            <a:pPr lvl="1"/>
            <a:r>
              <a:rPr lang="en-US" sz="2400" dirty="0" smtClean="0"/>
              <a:t>Peers</a:t>
            </a:r>
          </a:p>
          <a:p>
            <a:pPr lvl="1"/>
            <a:r>
              <a:rPr lang="en-US" sz="2400" dirty="0" smtClean="0"/>
              <a:t>Parents</a:t>
            </a:r>
          </a:p>
          <a:p>
            <a:pPr lvl="1"/>
            <a:r>
              <a:rPr lang="en-US" sz="2400" dirty="0" smtClean="0"/>
              <a:t>Cultural Media</a:t>
            </a:r>
          </a:p>
          <a:p>
            <a:pPr lvl="1">
              <a:buNone/>
            </a:pPr>
            <a:endParaRPr lang="en-US" sz="2800" dirty="0" smtClean="0"/>
          </a:p>
          <a:p>
            <a:r>
              <a:rPr lang="en-US" sz="2800" dirty="0" smtClean="0"/>
              <a:t>At Any Given Moment, Schools Are Working with “Cumulative Impact of Prior Educational Efforts”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Schematic View: (2)</a:t>
            </a:r>
            <a:endParaRPr lang="en-US" dirty="0"/>
          </a:p>
        </p:txBody>
      </p:sp>
      <p:sp>
        <p:nvSpPr>
          <p:cNvPr id="3" name="Content Placeholder 2"/>
          <p:cNvSpPr>
            <a:spLocks noGrp="1"/>
          </p:cNvSpPr>
          <p:nvPr>
            <p:ph idx="1"/>
          </p:nvPr>
        </p:nvSpPr>
        <p:spPr>
          <a:xfrm>
            <a:off x="457200" y="1600200"/>
            <a:ext cx="8229600" cy="4525963"/>
          </a:xfrm>
        </p:spPr>
        <p:txBody>
          <a:bodyPr/>
          <a:lstStyle/>
          <a:p>
            <a:pPr>
              <a:buNone/>
            </a:pPr>
            <a:endParaRPr lang="en-US" dirty="0"/>
          </a:p>
        </p:txBody>
      </p:sp>
      <p:sp>
        <p:nvSpPr>
          <p:cNvPr id="4" name="Rectangle 3"/>
          <p:cNvSpPr/>
          <p:nvPr/>
        </p:nvSpPr>
        <p:spPr>
          <a:xfrm>
            <a:off x="5791200" y="2514600"/>
            <a:ext cx="1219200" cy="2971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Learners</a:t>
            </a:r>
            <a:endParaRPr lang="en-US" dirty="0"/>
          </a:p>
        </p:txBody>
      </p:sp>
      <p:sp>
        <p:nvSpPr>
          <p:cNvPr id="5" name="Rectangle 4"/>
          <p:cNvSpPr/>
          <p:nvPr/>
        </p:nvSpPr>
        <p:spPr>
          <a:xfrm>
            <a:off x="3505200" y="2514600"/>
            <a:ext cx="1219200" cy="304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Schools</a:t>
            </a:r>
            <a:endParaRPr lang="en-US" dirty="0"/>
          </a:p>
        </p:txBody>
      </p:sp>
      <p:sp>
        <p:nvSpPr>
          <p:cNvPr id="6" name="Rectangle 5"/>
          <p:cNvSpPr/>
          <p:nvPr/>
        </p:nvSpPr>
        <p:spPr>
          <a:xfrm>
            <a:off x="1371600" y="2514600"/>
            <a:ext cx="1295400"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Supply Chains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TotalTime>
  <Words>2452</Words>
  <Application>Microsoft Office PowerPoint</Application>
  <PresentationFormat>On-screen Show (4:3)</PresentationFormat>
  <Paragraphs>279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The K-12 System: A Schematic Overview</vt:lpstr>
      <vt:lpstr>The Learners: (The Task Environment)</vt:lpstr>
      <vt:lpstr>Education Service Providers: (I)</vt:lpstr>
      <vt:lpstr>Kinds of Schools</vt:lpstr>
      <vt:lpstr>The K-12 System:  A First Cut</vt:lpstr>
      <vt:lpstr>Two Different Views of the System</vt:lpstr>
      <vt:lpstr>Normative and Positive Claims  Associated with Market and Social Production Views </vt:lpstr>
      <vt:lpstr>Some Complications: Educational Suppliers (2) </vt:lpstr>
      <vt:lpstr>Schematic View: (2)</vt:lpstr>
      <vt:lpstr>Implications of More Complex View of Educational Supplier/Production System</vt:lpstr>
      <vt:lpstr>Governance of K-12 System: Uses of Authority To Shape Structure and Conduct of Schools</vt:lpstr>
      <vt:lpstr>History of Government as  System Level Manager of K-12 System</vt:lpstr>
      <vt:lpstr>Firm Level Governance: Authorizing Environments of Different Schools</vt:lpstr>
      <vt:lpstr>Governance Structures as Targets of Reform</vt:lpstr>
      <vt:lpstr>Financing and Resourcing of System</vt:lpstr>
      <vt:lpstr>Constructing Accountability  at Social and Firm Level (I)</vt:lpstr>
      <vt:lpstr>Constructing Accountability (II):  Accountability Agents and Social and Moral Legitimacy</vt:lpstr>
      <vt:lpstr>Constructing Accountability (III):  Authorizers and Agents of Accountability</vt:lpstr>
      <vt:lpstr>Constructing Accountability (IV):  Accountability Regimes</vt:lpstr>
      <vt:lpstr>Why Accountability Regimes Matter  and What is Happening to Them</vt:lpstr>
      <vt:lpstr>Strategic Uses of Accountability: From Positions Inside and Outside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K-12 System: A Schematic Overview</dc:title>
  <dc:creator>HKS</dc:creator>
  <cp:lastModifiedBy>HKS</cp:lastModifiedBy>
  <cp:revision>36</cp:revision>
  <dcterms:created xsi:type="dcterms:W3CDTF">2012-03-11T15:31:02Z</dcterms:created>
  <dcterms:modified xsi:type="dcterms:W3CDTF">2012-03-20T16:00:09Z</dcterms:modified>
</cp:coreProperties>
</file>