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9" r:id="rId4"/>
    <p:sldId id="262" r:id="rId5"/>
    <p:sldId id="264" r:id="rId6"/>
    <p:sldId id="265" r:id="rId7"/>
    <p:sldId id="266" r:id="rId8"/>
    <p:sldId id="268" r:id="rId9"/>
    <p:sldId id="269" r:id="rId10"/>
    <p:sldId id="267" r:id="rId11"/>
    <p:sldId id="270" r:id="rId12"/>
    <p:sldId id="272" r:id="rId13"/>
    <p:sldId id="273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636E0-C04F-4804-8C1F-40B7B77CABAA}" type="datetimeFigureOut">
              <a:rPr lang="en-US" smtClean="0"/>
              <a:pPr/>
              <a:t>5/14/2015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59363-3696-46BB-B2B1-8DEA881592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636E0-C04F-4804-8C1F-40B7B77CABAA}" type="datetimeFigureOut">
              <a:rPr lang="en-US" smtClean="0"/>
              <a:pPr/>
              <a:t>5/14/2015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59363-3696-46BB-B2B1-8DEA881592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636E0-C04F-4804-8C1F-40B7B77CABAA}" type="datetimeFigureOut">
              <a:rPr lang="en-US" smtClean="0"/>
              <a:pPr/>
              <a:t>5/14/2015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59363-3696-46BB-B2B1-8DEA881592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636E0-C04F-4804-8C1F-40B7B77CABAA}" type="datetimeFigureOut">
              <a:rPr lang="en-US" smtClean="0"/>
              <a:pPr/>
              <a:t>5/14/2015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59363-3696-46BB-B2B1-8DEA881592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636E0-C04F-4804-8C1F-40B7B77CABAA}" type="datetimeFigureOut">
              <a:rPr lang="en-US" smtClean="0"/>
              <a:pPr/>
              <a:t>5/14/2015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59363-3696-46BB-B2B1-8DEA881592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636E0-C04F-4804-8C1F-40B7B77CABAA}" type="datetimeFigureOut">
              <a:rPr lang="en-US" smtClean="0"/>
              <a:pPr/>
              <a:t>5/14/2015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59363-3696-46BB-B2B1-8DEA881592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636E0-C04F-4804-8C1F-40B7B77CABAA}" type="datetimeFigureOut">
              <a:rPr lang="en-US" smtClean="0"/>
              <a:pPr/>
              <a:t>5/14/2015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59363-3696-46BB-B2B1-8DEA881592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636E0-C04F-4804-8C1F-40B7B77CABAA}" type="datetimeFigureOut">
              <a:rPr lang="en-US" smtClean="0"/>
              <a:pPr/>
              <a:t>5/14/2015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59363-3696-46BB-B2B1-8DEA881592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636E0-C04F-4804-8C1F-40B7B77CABAA}" type="datetimeFigureOut">
              <a:rPr lang="en-US" smtClean="0"/>
              <a:pPr/>
              <a:t>5/14/2015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59363-3696-46BB-B2B1-8DEA881592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636E0-C04F-4804-8C1F-40B7B77CABAA}" type="datetimeFigureOut">
              <a:rPr lang="en-US" smtClean="0"/>
              <a:pPr/>
              <a:t>5/14/2015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59363-3696-46BB-B2B1-8DEA881592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636E0-C04F-4804-8C1F-40B7B77CABAA}" type="datetimeFigureOut">
              <a:rPr lang="en-US" smtClean="0"/>
              <a:pPr/>
              <a:t>5/14/2015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59363-3696-46BB-B2B1-8DEA881592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B636E0-C04F-4804-8C1F-40B7B77CABAA}" type="datetimeFigureOut">
              <a:rPr lang="en-US" smtClean="0"/>
              <a:pPr/>
              <a:t>5/14/2015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F59363-3696-46BB-B2B1-8DEA8815925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95400"/>
            <a:ext cx="7772400" cy="2305051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The Pursuit of Perfect Justice:</a:t>
            </a:r>
            <a:br>
              <a:rPr lang="en-US" dirty="0" smtClean="0"/>
            </a:br>
            <a:r>
              <a:rPr lang="en-US" dirty="0" smtClean="0"/>
              <a:t>Improving Quality in Criminal Justice Case Processing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Mark H. Moore</a:t>
            </a:r>
          </a:p>
          <a:p>
            <a:r>
              <a:rPr lang="en-US" dirty="0" err="1" smtClean="0"/>
              <a:t>Quattrone</a:t>
            </a:r>
            <a:r>
              <a:rPr lang="en-US" dirty="0" smtClean="0"/>
              <a:t> Center</a:t>
            </a:r>
          </a:p>
          <a:p>
            <a:r>
              <a:rPr lang="en-US" dirty="0" smtClean="0"/>
              <a:t>May. </a:t>
            </a:r>
            <a:r>
              <a:rPr lang="en-US" smtClean="0"/>
              <a:t>2015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Procedural Justice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Procedural Protections as a Device for Producing Substantive Accuracy</a:t>
            </a:r>
          </a:p>
          <a:p>
            <a:endParaRPr lang="en-US" dirty="0"/>
          </a:p>
          <a:p>
            <a:r>
              <a:rPr lang="en-US" dirty="0" smtClean="0"/>
              <a:t>Procedural Protections as a Device for Protecting Dignity and Rights of Accused </a:t>
            </a:r>
          </a:p>
          <a:p>
            <a:endParaRPr lang="en-US" dirty="0"/>
          </a:p>
          <a:p>
            <a:r>
              <a:rPr lang="en-US" dirty="0" smtClean="0"/>
              <a:t>Procedural Protections as a Device for Biasing System Towards Error of One Type at Expense of Other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3145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Current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838200" y="2902527"/>
            <a:ext cx="2438400" cy="1752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Traditions and Cumulative Wisdom of Human Experience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581400" y="2857499"/>
            <a:ext cx="1676400" cy="2057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Procedural Justice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7162800" y="2514600"/>
            <a:ext cx="1295400" cy="3276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Perfect</a:t>
            </a:r>
          </a:p>
          <a:p>
            <a:pPr algn="ctr"/>
            <a:r>
              <a:rPr lang="en-US" dirty="0" smtClean="0"/>
              <a:t>Justice</a:t>
            </a:r>
            <a:endParaRPr lang="en-US" dirty="0"/>
          </a:p>
        </p:txBody>
      </p:sp>
      <p:sp>
        <p:nvSpPr>
          <p:cNvPr id="7" name="Right Arrow 6"/>
          <p:cNvSpPr/>
          <p:nvPr/>
        </p:nvSpPr>
        <p:spPr>
          <a:xfrm>
            <a:off x="3124200" y="3603913"/>
            <a:ext cx="762000" cy="34982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410200" y="2857499"/>
            <a:ext cx="1447800" cy="2057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  <a:p>
            <a:pPr algn="ctr"/>
            <a:r>
              <a:rPr lang="en-US" dirty="0" smtClean="0"/>
              <a:t>Rough </a:t>
            </a:r>
          </a:p>
          <a:p>
            <a:pPr algn="ctr"/>
            <a:r>
              <a:rPr lang="en-US" dirty="0" smtClean="0"/>
              <a:t>Justice</a:t>
            </a:r>
          </a:p>
          <a:p>
            <a:pPr algn="ctr"/>
            <a:endParaRPr lang="en-US" dirty="0"/>
          </a:p>
        </p:txBody>
      </p:sp>
      <p:sp>
        <p:nvSpPr>
          <p:cNvPr id="10" name="Right Arrow 9"/>
          <p:cNvSpPr/>
          <p:nvPr/>
        </p:nvSpPr>
        <p:spPr>
          <a:xfrm>
            <a:off x="5105400" y="3778826"/>
            <a:ext cx="457200" cy="37407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3545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Technical Challenges to the Current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15844"/>
            <a:ext cx="8229600" cy="4525963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838200" y="2178626"/>
            <a:ext cx="2438400" cy="1752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Traditions and Cumulative Wisdom of Human Experience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657600" y="2178626"/>
            <a:ext cx="1676400" cy="2057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Procedural Justice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7162800" y="2514600"/>
            <a:ext cx="1295400" cy="3276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Perfect</a:t>
            </a:r>
          </a:p>
          <a:p>
            <a:pPr algn="ctr"/>
            <a:r>
              <a:rPr lang="en-US" dirty="0" smtClean="0"/>
              <a:t>Justice</a:t>
            </a:r>
            <a:endParaRPr lang="en-US" dirty="0"/>
          </a:p>
        </p:txBody>
      </p:sp>
      <p:sp>
        <p:nvSpPr>
          <p:cNvPr id="7" name="Right Arrow 6"/>
          <p:cNvSpPr/>
          <p:nvPr/>
        </p:nvSpPr>
        <p:spPr>
          <a:xfrm>
            <a:off x="3124200" y="2770907"/>
            <a:ext cx="762000" cy="34982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410200" y="2857499"/>
            <a:ext cx="1447800" cy="2057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  <a:p>
            <a:pPr algn="ctr"/>
            <a:r>
              <a:rPr lang="en-US" dirty="0" smtClean="0"/>
              <a:t>Rough </a:t>
            </a:r>
          </a:p>
          <a:p>
            <a:pPr algn="ctr"/>
            <a:r>
              <a:rPr lang="en-US" dirty="0" smtClean="0"/>
              <a:t>Justice</a:t>
            </a:r>
          </a:p>
          <a:p>
            <a:pPr algn="ctr"/>
            <a:endParaRPr lang="en-US" dirty="0"/>
          </a:p>
        </p:txBody>
      </p:sp>
      <p:sp>
        <p:nvSpPr>
          <p:cNvPr id="10" name="Right Arrow 9"/>
          <p:cNvSpPr/>
          <p:nvPr/>
        </p:nvSpPr>
        <p:spPr>
          <a:xfrm>
            <a:off x="5105400" y="3778826"/>
            <a:ext cx="457200" cy="37407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38200" y="4779818"/>
            <a:ext cx="2286000" cy="9906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Technical Challenges</a:t>
            </a:r>
          </a:p>
          <a:p>
            <a:pPr algn="ctr"/>
            <a:r>
              <a:rPr lang="en-US" dirty="0"/>
              <a:t>M</a:t>
            </a:r>
            <a:r>
              <a:rPr lang="en-US" dirty="0" smtClean="0"/>
              <a:t>anagerial</a:t>
            </a:r>
          </a:p>
          <a:p>
            <a:pPr algn="ctr"/>
            <a:r>
              <a:rPr lang="en-US" dirty="0" smtClean="0"/>
              <a:t>Technical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657600" y="4800601"/>
            <a:ext cx="1600200" cy="99059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Substantive Accuracy</a:t>
            </a:r>
            <a:endParaRPr lang="en-US" dirty="0"/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2971800" y="3965862"/>
            <a:ext cx="914400" cy="133003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endCxn id="12" idx="1"/>
          </p:cNvCxnSpPr>
          <p:nvPr/>
        </p:nvCxnSpPr>
        <p:spPr>
          <a:xfrm>
            <a:off x="2971800" y="5295901"/>
            <a:ext cx="6858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2971800" y="5562600"/>
            <a:ext cx="7620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64459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457200"/>
            <a:ext cx="7772400" cy="1143000"/>
          </a:xfrm>
        </p:spPr>
        <p:txBody>
          <a:bodyPr/>
          <a:lstStyle/>
          <a:p>
            <a:pPr algn="ctr" eaLnBrk="1" hangingPunct="1"/>
            <a:r>
              <a:rPr lang="en-US" altLang="en-US" smtClean="0"/>
              <a:t>Strategic Triangle	</a:t>
            </a:r>
          </a:p>
        </p:txBody>
      </p:sp>
      <p:sp>
        <p:nvSpPr>
          <p:cNvPr id="68611" name="Oval 3"/>
          <p:cNvSpPr>
            <a:spLocks noChangeArrowheads="1"/>
          </p:cNvSpPr>
          <p:nvPr/>
        </p:nvSpPr>
        <p:spPr bwMode="auto">
          <a:xfrm>
            <a:off x="2057400" y="4303713"/>
            <a:ext cx="2325688" cy="2325687"/>
          </a:xfrm>
          <a:prstGeom prst="ellipse">
            <a:avLst/>
          </a:prstGeom>
          <a:gradFill rotWithShape="0">
            <a:gsLst>
              <a:gs pos="0">
                <a:schemeClr val="bg1"/>
              </a:gs>
              <a:gs pos="100000">
                <a:schemeClr val="bg1">
                  <a:gamma/>
                  <a:shade val="46275"/>
                  <a:invGamma/>
                </a:schemeClr>
              </a:gs>
            </a:gsLst>
            <a:lin ang="2700000" scaled="1"/>
          </a:gradFill>
          <a:ln w="38100">
            <a:solidFill>
              <a:schemeClr val="accent1"/>
            </a:solidFill>
            <a:round/>
            <a:headEnd/>
            <a:tailEnd/>
          </a:ln>
          <a:effectLst>
            <a:outerShdw dist="53882" dir="2700000" algn="ctr" rotWithShape="0">
              <a:schemeClr val="bg2"/>
            </a:outerShdw>
          </a:effectLst>
        </p:spPr>
        <p:txBody>
          <a:bodyPr wrap="none" anchor="ctr" anchorCtr="1"/>
          <a:lstStyle/>
          <a:p>
            <a:pPr algn="ctr">
              <a:defRPr/>
            </a:pPr>
            <a:r>
              <a:rPr lang="en-US" sz="2400" b="1">
                <a:latin typeface="Arial Narrow" pitchFamily="34" charset="0"/>
              </a:rPr>
              <a:t>Operational</a:t>
            </a:r>
          </a:p>
          <a:p>
            <a:pPr algn="ctr">
              <a:defRPr/>
            </a:pPr>
            <a:r>
              <a:rPr lang="en-US" sz="2400" b="1">
                <a:latin typeface="Arial Narrow" pitchFamily="34" charset="0"/>
              </a:rPr>
              <a:t>Capabilities</a:t>
            </a:r>
          </a:p>
        </p:txBody>
      </p:sp>
      <p:sp>
        <p:nvSpPr>
          <p:cNvPr id="68612" name="Oval 4"/>
          <p:cNvSpPr>
            <a:spLocks noChangeArrowheads="1"/>
          </p:cNvSpPr>
          <p:nvPr/>
        </p:nvSpPr>
        <p:spPr bwMode="auto">
          <a:xfrm>
            <a:off x="5257800" y="2819400"/>
            <a:ext cx="2362200" cy="2362200"/>
          </a:xfrm>
          <a:prstGeom prst="ellipse">
            <a:avLst/>
          </a:prstGeom>
          <a:gradFill rotWithShape="0">
            <a:gsLst>
              <a:gs pos="0">
                <a:schemeClr val="bg1"/>
              </a:gs>
              <a:gs pos="100000">
                <a:schemeClr val="bg1">
                  <a:gamma/>
                  <a:shade val="46275"/>
                  <a:invGamma/>
                </a:schemeClr>
              </a:gs>
            </a:gsLst>
            <a:lin ang="2700000" scaled="1"/>
          </a:gradFill>
          <a:ln w="38100">
            <a:solidFill>
              <a:schemeClr val="accent1"/>
            </a:solidFill>
            <a:round/>
            <a:headEnd/>
            <a:tailEnd/>
          </a:ln>
          <a:effectLst>
            <a:outerShdw dist="53882" dir="2700000" algn="ctr" rotWithShape="0">
              <a:schemeClr val="bg2"/>
            </a:outerShdw>
          </a:effectLst>
        </p:spPr>
        <p:txBody>
          <a:bodyPr wrap="none" anchor="ctr" anchorCtr="1"/>
          <a:lstStyle/>
          <a:p>
            <a:pPr algn="ctr">
              <a:defRPr/>
            </a:pPr>
            <a:r>
              <a:rPr lang="en-US" sz="2400" b="1">
                <a:latin typeface="Arial Narrow" pitchFamily="34" charset="0"/>
              </a:rPr>
              <a:t> Public</a:t>
            </a:r>
          </a:p>
          <a:p>
            <a:pPr algn="ctr">
              <a:defRPr/>
            </a:pPr>
            <a:r>
              <a:rPr lang="en-US" sz="2400" b="1">
                <a:latin typeface="Arial Narrow" pitchFamily="34" charset="0"/>
              </a:rPr>
              <a:t>Value</a:t>
            </a:r>
          </a:p>
        </p:txBody>
      </p:sp>
      <p:sp>
        <p:nvSpPr>
          <p:cNvPr id="68613" name="Oval 5"/>
          <p:cNvSpPr>
            <a:spLocks noChangeArrowheads="1"/>
          </p:cNvSpPr>
          <p:nvPr/>
        </p:nvSpPr>
        <p:spPr bwMode="auto">
          <a:xfrm>
            <a:off x="2057400" y="1560513"/>
            <a:ext cx="2325688" cy="2325687"/>
          </a:xfrm>
          <a:prstGeom prst="ellipse">
            <a:avLst/>
          </a:prstGeom>
          <a:gradFill rotWithShape="0">
            <a:gsLst>
              <a:gs pos="0">
                <a:schemeClr val="bg1"/>
              </a:gs>
              <a:gs pos="100000">
                <a:schemeClr val="bg1">
                  <a:gamma/>
                  <a:shade val="46275"/>
                  <a:invGamma/>
                </a:schemeClr>
              </a:gs>
            </a:gsLst>
            <a:lin ang="2700000" scaled="1"/>
          </a:gradFill>
          <a:ln w="38100">
            <a:solidFill>
              <a:schemeClr val="accent1"/>
            </a:solidFill>
            <a:round/>
            <a:headEnd/>
            <a:tailEnd/>
          </a:ln>
          <a:effectLst>
            <a:outerShdw dist="53882" dir="2700000" algn="ctr" rotWithShape="0">
              <a:schemeClr val="bg2"/>
            </a:outerShdw>
          </a:effectLst>
        </p:spPr>
        <p:txBody>
          <a:bodyPr wrap="none" anchor="ctr" anchorCtr="1"/>
          <a:lstStyle/>
          <a:p>
            <a:pPr algn="ctr">
              <a:defRPr/>
            </a:pPr>
            <a:r>
              <a:rPr lang="en-US" sz="2400" b="1">
                <a:latin typeface="Arial Narrow" pitchFamily="34" charset="0"/>
              </a:rPr>
              <a:t>Legitimacy</a:t>
            </a:r>
          </a:p>
          <a:p>
            <a:pPr algn="ctr">
              <a:defRPr/>
            </a:pPr>
            <a:r>
              <a:rPr lang="en-US" sz="2400" b="1">
                <a:latin typeface="Arial Narrow" pitchFamily="34" charset="0"/>
              </a:rPr>
              <a:t>&amp; Support</a:t>
            </a:r>
          </a:p>
        </p:txBody>
      </p:sp>
      <p:sp>
        <p:nvSpPr>
          <p:cNvPr id="11270" name="Line 6"/>
          <p:cNvSpPr>
            <a:spLocks noChangeShapeType="1"/>
          </p:cNvSpPr>
          <p:nvPr/>
        </p:nvSpPr>
        <p:spPr bwMode="auto">
          <a:xfrm>
            <a:off x="3238500" y="3505200"/>
            <a:ext cx="0" cy="1219200"/>
          </a:xfrm>
          <a:prstGeom prst="line">
            <a:avLst/>
          </a:prstGeom>
          <a:noFill/>
          <a:ln w="57150">
            <a:solidFill>
              <a:schemeClr val="tx2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1" name="Line 7"/>
          <p:cNvSpPr>
            <a:spLocks noChangeShapeType="1"/>
          </p:cNvSpPr>
          <p:nvPr/>
        </p:nvSpPr>
        <p:spPr bwMode="auto">
          <a:xfrm>
            <a:off x="4038600" y="3124200"/>
            <a:ext cx="1714500" cy="762000"/>
          </a:xfrm>
          <a:prstGeom prst="line">
            <a:avLst/>
          </a:prstGeom>
          <a:noFill/>
          <a:ln w="57150">
            <a:solidFill>
              <a:schemeClr val="tx2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2" name="Line 8"/>
          <p:cNvSpPr>
            <a:spLocks noChangeShapeType="1"/>
          </p:cNvSpPr>
          <p:nvPr/>
        </p:nvSpPr>
        <p:spPr bwMode="auto">
          <a:xfrm rot="-4500000">
            <a:off x="4318000" y="4262438"/>
            <a:ext cx="1371600" cy="1295400"/>
          </a:xfrm>
          <a:prstGeom prst="line">
            <a:avLst/>
          </a:prstGeom>
          <a:noFill/>
          <a:ln w="57150">
            <a:solidFill>
              <a:schemeClr val="tx2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50117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Ideal of Perfect Justice:</a:t>
            </a:r>
            <a:br>
              <a:rPr lang="en-US" dirty="0" smtClean="0"/>
            </a:br>
            <a:r>
              <a:rPr lang="en-US" dirty="0" smtClean="0"/>
              <a:t>Each Individual Gets Their Due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Distribution of Criminal Liability Across Acts is Just</a:t>
            </a:r>
          </a:p>
          <a:p>
            <a:r>
              <a:rPr lang="en-US" dirty="0" smtClean="0"/>
              <a:t>Facts Necessary to Find Criminal Liability are Clear and Comprehensive</a:t>
            </a:r>
          </a:p>
          <a:p>
            <a:r>
              <a:rPr lang="en-US" dirty="0" smtClean="0"/>
              <a:t>Relevant Facts are Comprehensively and Objectively Developed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Reality of Rough Justice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Some People Don’t Get Their Due</a:t>
            </a:r>
          </a:p>
          <a:p>
            <a:pPr lvl="1"/>
            <a:r>
              <a:rPr lang="en-US" dirty="0" smtClean="0"/>
              <a:t>As Each of Them Sees it</a:t>
            </a:r>
          </a:p>
          <a:p>
            <a:pPr lvl="1"/>
            <a:r>
              <a:rPr lang="en-US" dirty="0" smtClean="0"/>
              <a:t>As All of Us See it</a:t>
            </a:r>
          </a:p>
          <a:p>
            <a:pPr lvl="1"/>
            <a:r>
              <a:rPr lang="en-US" dirty="0" smtClean="0"/>
              <a:t>Even As the Legal System Sees It</a:t>
            </a:r>
          </a:p>
          <a:p>
            <a:pPr lvl="1">
              <a:buNone/>
            </a:pPr>
            <a:endParaRPr lang="en-US" dirty="0" smtClean="0"/>
          </a:p>
          <a:p>
            <a:r>
              <a:rPr lang="en-US" dirty="0" smtClean="0"/>
              <a:t>Problem Lies Partly in How Legal Liability is Constructed and How Cases Get to Court</a:t>
            </a:r>
          </a:p>
          <a:p>
            <a:endParaRPr lang="en-US" dirty="0"/>
          </a:p>
          <a:p>
            <a:r>
              <a:rPr lang="en-US" dirty="0" smtClean="0"/>
              <a:t>But Also in How Cases are Processed Through Courts in the Adjudication of Guilt and Innocence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Legitimate Rough Justice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Trust the Process</a:t>
            </a:r>
          </a:p>
          <a:p>
            <a:endParaRPr lang="en-US" dirty="0"/>
          </a:p>
          <a:p>
            <a:r>
              <a:rPr lang="en-US" dirty="0" smtClean="0"/>
              <a:t>Improve the Process</a:t>
            </a:r>
          </a:p>
          <a:p>
            <a:endParaRPr lang="en-US" dirty="0"/>
          </a:p>
          <a:p>
            <a:r>
              <a:rPr lang="en-US" dirty="0" smtClean="0"/>
              <a:t>Understand and Pursue the Public Values We Want to Achieve By and Have Reflected in Criminal Justice Case Processing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24045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Important Public Values at Stake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77933835"/>
              </p:ext>
            </p:extLst>
          </p:nvPr>
        </p:nvGraphicFramePr>
        <p:xfrm>
          <a:off x="457200" y="1600200"/>
          <a:ext cx="8229600" cy="4546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13462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r>
                        <a:rPr lang="en-US" baseline="0" dirty="0" smtClean="0"/>
                        <a:t>Utilitarian Values:</a:t>
                      </a:r>
                    </a:p>
                    <a:p>
                      <a:endParaRPr lang="en-US" baseline="0" dirty="0" smtClean="0"/>
                    </a:p>
                    <a:p>
                      <a:r>
                        <a:rPr lang="en-US" baseline="0" dirty="0" smtClean="0"/>
                        <a:t>The Good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Deontological</a:t>
                      </a:r>
                      <a:r>
                        <a:rPr lang="en-US" baseline="0" dirty="0" smtClean="0"/>
                        <a:t> Values:</a:t>
                      </a:r>
                    </a:p>
                    <a:p>
                      <a:endParaRPr lang="en-US" baseline="0" dirty="0" smtClean="0"/>
                    </a:p>
                    <a:p>
                      <a:r>
                        <a:rPr lang="en-US" baseline="0" dirty="0" smtClean="0"/>
                        <a:t>The Just and the Fair</a:t>
                      </a:r>
                      <a:endParaRPr lang="en-US" dirty="0"/>
                    </a:p>
                  </a:txBody>
                  <a:tcPr/>
                </a:tc>
              </a:tr>
              <a:tr h="1346200"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Experienced and Judged at Individual Level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Victims</a:t>
                      </a:r>
                      <a:r>
                        <a:rPr lang="en-US" baseline="0" dirty="0" smtClean="0"/>
                        <a:t> Satisfied</a:t>
                      </a:r>
                    </a:p>
                    <a:p>
                      <a:endParaRPr lang="en-US" baseline="0" dirty="0" smtClean="0"/>
                    </a:p>
                    <a:p>
                      <a:endParaRPr lang="en-US" baseline="0" dirty="0" smtClean="0"/>
                    </a:p>
                    <a:p>
                      <a:r>
                        <a:rPr lang="en-US" baseline="0" dirty="0" smtClean="0"/>
                        <a:t>Offenders Reconciled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Individual Rights  of Accused and Victimized Protected</a:t>
                      </a:r>
                    </a:p>
                    <a:p>
                      <a:endParaRPr lang="en-US" dirty="0"/>
                    </a:p>
                  </a:txBody>
                  <a:tcPr/>
                </a:tc>
              </a:tr>
              <a:tr h="1346200"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Experienced and Judged</a:t>
                      </a:r>
                      <a:r>
                        <a:rPr lang="en-US" baseline="0" dirty="0" smtClean="0"/>
                        <a:t> at Social Level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Reduced Crime and </a:t>
                      </a:r>
                    </a:p>
                    <a:p>
                      <a:r>
                        <a:rPr lang="en-US" dirty="0" smtClean="0"/>
                        <a:t>Recidivism</a:t>
                      </a:r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Less Public (and Private) Spending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Offenders</a:t>
                      </a:r>
                      <a:r>
                        <a:rPr lang="en-US" baseline="0" dirty="0" smtClean="0"/>
                        <a:t> Called to Account</a:t>
                      </a:r>
                    </a:p>
                    <a:p>
                      <a:endParaRPr lang="en-US" baseline="0" dirty="0" smtClean="0"/>
                    </a:p>
                    <a:p>
                      <a:r>
                        <a:rPr lang="en-US" baseline="0" dirty="0" smtClean="0"/>
                        <a:t>Individual Rights Protected</a:t>
                      </a:r>
                    </a:p>
                    <a:p>
                      <a:endParaRPr lang="en-US" baseline="0" dirty="0" smtClean="0"/>
                    </a:p>
                    <a:p>
                      <a:r>
                        <a:rPr lang="en-US" baseline="0" dirty="0" smtClean="0"/>
                        <a:t>Just Relations Established</a:t>
                      </a:r>
                      <a:endParaRPr lang="en-US" dirty="0" smtClean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63732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i="1" dirty="0" smtClean="0"/>
              <a:t>Not</a:t>
            </a:r>
            <a:r>
              <a:rPr lang="en-US" dirty="0" smtClean="0"/>
              <a:t> (Utilitarian)Outcomes v. (Deontological) 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Justice as a Valued End in Itself</a:t>
            </a:r>
          </a:p>
          <a:p>
            <a:endParaRPr lang="en-US" dirty="0"/>
          </a:p>
          <a:p>
            <a:r>
              <a:rPr lang="en-US" dirty="0" smtClean="0"/>
              <a:t>Justice as Something that Can be Improved Through Technical Means</a:t>
            </a:r>
          </a:p>
          <a:p>
            <a:endParaRPr lang="en-US" dirty="0"/>
          </a:p>
          <a:p>
            <a:r>
              <a:rPr lang="en-US" dirty="0" smtClean="0"/>
              <a:t>Justice as Something that Can Be Instrumentally Important in Improving the Efficiency and Effectiveness of the System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41546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Substantive Accuracy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Definition: Accurately Distinguishing Between Guilty and Innocent Defendants</a:t>
            </a:r>
          </a:p>
          <a:p>
            <a:endParaRPr lang="en-US" dirty="0"/>
          </a:p>
          <a:p>
            <a:r>
              <a:rPr lang="en-US" dirty="0" smtClean="0"/>
              <a:t>Important to Justice of Process: (Minimize Errors of Two Types)</a:t>
            </a:r>
          </a:p>
          <a:p>
            <a:endParaRPr lang="en-US" dirty="0"/>
          </a:p>
          <a:p>
            <a:r>
              <a:rPr lang="en-US" dirty="0" smtClean="0"/>
              <a:t>Important to Efficiency and Effectiveness of Process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56390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Challenges of Producing Substantive Accuracy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 smtClean="0"/>
              <a:t>May Be an Incoherent Concept (No Such Thing as Actual Guilt or Innocence)</a:t>
            </a:r>
          </a:p>
          <a:p>
            <a:endParaRPr lang="en-US" dirty="0"/>
          </a:p>
          <a:p>
            <a:r>
              <a:rPr lang="en-US" dirty="0" smtClean="0"/>
              <a:t>Could be a Coherent Concept, but unable to reach it due to imperfect correlation between the case (as a collection of facts) and actual guilt or innocence 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41586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Inevitable Errors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Figure 1: Strength and Direction of Case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Figure 2: Strength of Case for Known Innocent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Figure 3: Strength of Case for Known Guilty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Figure 4: Poor Correlation of Case Strength       and Underlying Status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04629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283</TotalTime>
  <Words>454</Words>
  <Application>Microsoft Office PowerPoint</Application>
  <PresentationFormat>On-screen Show (4:3)</PresentationFormat>
  <Paragraphs>110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The Pursuit of Perfect Justice: Improving Quality in Criminal Justice Case Processing </vt:lpstr>
      <vt:lpstr>The Ideal of Perfect Justice: Each Individual Gets Their Due</vt:lpstr>
      <vt:lpstr>The Reality of Rough Justice</vt:lpstr>
      <vt:lpstr>How to Legitimate Rough Justice</vt:lpstr>
      <vt:lpstr>Important Public Values at Stake</vt:lpstr>
      <vt:lpstr>Not (Utilitarian)Outcomes v. (Deontological) Process</vt:lpstr>
      <vt:lpstr>Substantive Accuracy</vt:lpstr>
      <vt:lpstr>The Challenges of Producing Substantive Accuracy</vt:lpstr>
      <vt:lpstr>Inevitable Errors</vt:lpstr>
      <vt:lpstr>Procedural Justice</vt:lpstr>
      <vt:lpstr>The Current System</vt:lpstr>
      <vt:lpstr>Technical Challenges to the Current System</vt:lpstr>
      <vt:lpstr>Strategic Triangle </vt:lpstr>
    </vt:vector>
  </TitlesOfParts>
  <Company>Harvard Kennedy 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Towards Improved Quality in Criminal Justice Case Processing</dc:title>
  <dc:creator>Dell</dc:creator>
  <cp:lastModifiedBy>Dell</cp:lastModifiedBy>
  <cp:revision>30</cp:revision>
  <dcterms:created xsi:type="dcterms:W3CDTF">2015-05-07T16:46:25Z</dcterms:created>
  <dcterms:modified xsi:type="dcterms:W3CDTF">2015-05-14T19:20:33Z</dcterms:modified>
</cp:coreProperties>
</file>